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96" r:id="rId3"/>
    <p:sldId id="272" r:id="rId4"/>
    <p:sldId id="273" r:id="rId5"/>
    <p:sldId id="290" r:id="rId6"/>
    <p:sldId id="287" r:id="rId7"/>
    <p:sldId id="305" r:id="rId8"/>
    <p:sldId id="307" r:id="rId9"/>
    <p:sldId id="309" r:id="rId10"/>
    <p:sldId id="304" r:id="rId11"/>
    <p:sldId id="308" r:id="rId12"/>
    <p:sldId id="262" r:id="rId13"/>
    <p:sldId id="261" r:id="rId14"/>
    <p:sldId id="263" r:id="rId15"/>
    <p:sldId id="264" r:id="rId16"/>
    <p:sldId id="265"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9086" autoAdjust="0"/>
  </p:normalViewPr>
  <p:slideViewPr>
    <p:cSldViewPr>
      <p:cViewPr varScale="1">
        <p:scale>
          <a:sx n="135" d="100"/>
          <a:sy n="135" d="100"/>
        </p:scale>
        <p:origin x="-28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592401-B28A-451A-AA93-D91596B83281}" type="datetimeFigureOut">
              <a:rPr lang="en-US" smtClean="0"/>
              <a:pPr/>
              <a:t>14-11-05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592401-B28A-451A-AA93-D91596B83281}" type="datetimeFigureOut">
              <a:rPr lang="en-US" smtClean="0"/>
              <a:pPr/>
              <a:t>14-11-05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F592401-B28A-451A-AA93-D91596B83281}" type="datetimeFigureOut">
              <a:rPr lang="en-US" smtClean="0"/>
              <a:pPr/>
              <a:t>14-11-05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ECF47-2722-4AFF-943A-E7B9016C52B7}"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592401-B28A-451A-AA93-D91596B83281}" type="datetimeFigureOut">
              <a:rPr lang="en-US" smtClean="0"/>
              <a:pPr/>
              <a:t>14-11-05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ECF47-2722-4AFF-943A-E7B9016C52B7}"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592401-B28A-451A-AA93-D91596B83281}" type="datetimeFigureOut">
              <a:rPr lang="en-US" smtClean="0"/>
              <a:pPr/>
              <a:t>14-11-05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F592401-B28A-451A-AA93-D91596B83281}" type="datetimeFigureOut">
              <a:rPr lang="en-US" smtClean="0"/>
              <a:pPr/>
              <a:t>14-11-05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ECF47-2722-4AFF-943A-E7B9016C52B7}"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592401-B28A-451A-AA93-D91596B83281}" type="datetimeFigureOut">
              <a:rPr lang="en-US" smtClean="0"/>
              <a:pPr/>
              <a:t>14-11-05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592401-B28A-451A-AA93-D91596B83281}" type="datetimeFigureOut">
              <a:rPr lang="en-US" smtClean="0"/>
              <a:pPr/>
              <a:t>14-11-05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F592401-B28A-451A-AA93-D91596B83281}" type="datetimeFigureOut">
              <a:rPr lang="en-US" smtClean="0"/>
              <a:pPr/>
              <a:t>14-11-05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ECF47-2722-4AFF-943A-E7B9016C52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F592401-B28A-451A-AA93-D91596B83281}" type="datetimeFigureOut">
              <a:rPr lang="en-US" smtClean="0"/>
              <a:pPr/>
              <a:t>14-11-05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ECF47-2722-4AFF-943A-E7B9016C52B7}"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592401-B28A-451A-AA93-D91596B83281}" type="datetimeFigureOut">
              <a:rPr lang="en-US" smtClean="0"/>
              <a:pPr/>
              <a:t>14-11-05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ECF47-2722-4AFF-943A-E7B9016C52B7}"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F592401-B28A-451A-AA93-D91596B83281}" type="datetimeFigureOut">
              <a:rPr lang="en-US" smtClean="0"/>
              <a:pPr/>
              <a:t>14-11-05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1FECF47-2722-4AFF-943A-E7B9016C52B7}"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univ-catholyon.fr/information-sur/fac-ecoles-instituts/lettres-et-langues/ilcf-institut-de-langue-et-de-culture-francaises-32148.kjsp?RH=1197455015030&amp;RF=1197456329947" TargetMode="External"/><Relationship Id="rId4" Type="http://schemas.openxmlformats.org/officeDocument/2006/relationships/image" Target="../media/image11.png"/><Relationship Id="rId5" Type="http://schemas.openxmlformats.org/officeDocument/2006/relationships/image" Target="../media/image12.jpg"/><Relationship Id="rId6" Type="http://schemas.openxmlformats.org/officeDocument/2006/relationships/image" Target="../media/image13.png"/><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http://www.ilcf.net/annual-and-semester-program/semester-intensive-program/semester-intensive-program-20007.kjsp" TargetMode="External"/><Relationship Id="rId4" Type="http://schemas.openxmlformats.org/officeDocument/2006/relationships/hyperlink" Target="http://www.ilcf.net/annual-and-semester-program/semester-semi-intensive-program/" TargetMode="External"/><Relationship Id="rId5" Type="http://schemas.openxmlformats.org/officeDocument/2006/relationships/hyperlink" Target="http://www.ilcf.net/adminsite/objetspartages/liste_fichiergw.jsp?OBJET=DOCUMENT&amp;CODE=14392098&amp;LANGUE=1" TargetMode="External"/><Relationship Id="rId1" Type="http://schemas.openxmlformats.org/officeDocument/2006/relationships/slideLayout" Target="../slideLayouts/slideLayout7.xml"/><Relationship Id="rId2" Type="http://schemas.openxmlformats.org/officeDocument/2006/relationships/hyperlink" Target="http://www.univ-catholyon.fr/courses/learning-french-at-ilc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ites.stfx.ca/international_exchang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5.png"/><Relationship Id="rId5" Type="http://schemas.openxmlformats.org/officeDocument/2006/relationships/image" Target="../media/image6.gif"/><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4" Type="http://schemas.openxmlformats.org/officeDocument/2006/relationships/image" Target="../media/image8.jpeg"/><Relationship Id="rId5" Type="http://schemas.openxmlformats.org/officeDocument/2006/relationships/image" Target="../media/image9.jpeg"/><Relationship Id="rId1" Type="http://schemas.openxmlformats.org/officeDocument/2006/relationships/slideLayout" Target="../slideLayouts/slideLayout7.xml"/><Relationship Id="rId2" Type="http://schemas.openxmlformats.org/officeDocument/2006/relationships/hyperlink" Target="http://www.uco.fr/l-universite/faculte-instituts/centre-international-d-etude-de-la-langue-francaise-614.kjs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uco.fr/l-universite/facultes-instituts/centre-international-d-etudes-francaises-614.kjsp" TargetMode="External"/><Relationship Id="rId3" Type="http://schemas.openxmlformats.org/officeDocument/2006/relationships/hyperlink" Target="http://www.uco.fr/l-universite/faculte-instituts/centre-international-d-etude-de-la-langue-francaise-614.kj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Information Session</a:t>
            </a:r>
            <a:endParaRPr lang="en-US" dirty="0"/>
          </a:p>
        </p:txBody>
      </p:sp>
      <p:sp>
        <p:nvSpPr>
          <p:cNvPr id="3" name="Subtitle 2"/>
          <p:cNvSpPr>
            <a:spLocks noGrp="1"/>
          </p:cNvSpPr>
          <p:nvPr>
            <p:ph type="subTitle" idx="1"/>
          </p:nvPr>
        </p:nvSpPr>
        <p:spPr>
          <a:xfrm>
            <a:off x="1371600" y="3556001"/>
            <a:ext cx="6400800" cy="558799"/>
          </a:xfrm>
        </p:spPr>
        <p:txBody>
          <a:bodyPr>
            <a:normAutofit/>
          </a:bodyPr>
          <a:lstStyle/>
          <a:p>
            <a:r>
              <a:rPr lang="en-US" sz="2800" b="1" dirty="0" smtClean="0">
                <a:solidFill>
                  <a:schemeClr val="tx1"/>
                </a:solidFill>
                <a:latin typeface="Calibri" pitchFamily="34" charset="0"/>
              </a:rPr>
              <a:t>International Exchange / Study Abroad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461" y="1828800"/>
            <a:ext cx="4038600" cy="2308324"/>
          </a:xfrm>
          <a:prstGeom prst="rect">
            <a:avLst/>
          </a:prstGeom>
        </p:spPr>
        <p:txBody>
          <a:bodyPr wrap="square">
            <a:spAutoFit/>
          </a:bodyPr>
          <a:lstStyle/>
          <a:p>
            <a:r>
              <a:rPr lang="en-US" sz="1600" b="1" dirty="0" smtClean="0">
                <a:latin typeface="Calibri" pitchFamily="34" charset="0"/>
              </a:rPr>
              <a:t>General Program:</a:t>
            </a:r>
          </a:p>
          <a:p>
            <a:r>
              <a:rPr lang="en-US" sz="1600" dirty="0" smtClean="0">
                <a:latin typeface="Calibri" pitchFamily="34" charset="0"/>
              </a:rPr>
              <a:t> </a:t>
            </a:r>
          </a:p>
          <a:p>
            <a:r>
              <a:rPr lang="en-US" sz="1600" dirty="0" smtClean="0">
                <a:latin typeface="Calibri" pitchFamily="34" charset="0"/>
              </a:rPr>
              <a:t>- 5 </a:t>
            </a:r>
            <a:r>
              <a:rPr lang="en-US" sz="1600" dirty="0">
                <a:latin typeface="Calibri" pitchFamily="34" charset="0"/>
              </a:rPr>
              <a:t>faculties </a:t>
            </a:r>
            <a:br>
              <a:rPr lang="en-US" sz="1600" dirty="0">
                <a:latin typeface="Calibri" pitchFamily="34" charset="0"/>
              </a:rPr>
            </a:br>
            <a:r>
              <a:rPr lang="en-US" sz="1600" dirty="0">
                <a:latin typeface="Calibri" pitchFamily="34" charset="0"/>
              </a:rPr>
              <a:t>- 5 vocational schools</a:t>
            </a:r>
            <a:br>
              <a:rPr lang="en-US" sz="1600" dirty="0">
                <a:latin typeface="Calibri" pitchFamily="34" charset="0"/>
              </a:rPr>
            </a:br>
            <a:r>
              <a:rPr lang="en-US" sz="1600" dirty="0">
                <a:latin typeface="Calibri" pitchFamily="34" charset="0"/>
              </a:rPr>
              <a:t>- 15 education and research units </a:t>
            </a:r>
            <a:br>
              <a:rPr lang="en-US" sz="1600" dirty="0">
                <a:latin typeface="Calibri" pitchFamily="34" charset="0"/>
              </a:rPr>
            </a:br>
            <a:r>
              <a:rPr lang="en-US" sz="1600" dirty="0">
                <a:latin typeface="Calibri" pitchFamily="34" charset="0"/>
              </a:rPr>
              <a:t>- 9,500 students and auditors, including 1,600 </a:t>
            </a:r>
            <a:endParaRPr lang="en-US" sz="1600" dirty="0" smtClean="0">
              <a:latin typeface="Calibri" pitchFamily="34" charset="0"/>
            </a:endParaRPr>
          </a:p>
          <a:p>
            <a:r>
              <a:rPr lang="en-US" sz="1600" dirty="0">
                <a:latin typeface="Calibri" pitchFamily="34" charset="0"/>
              </a:rPr>
              <a:t> </a:t>
            </a:r>
            <a:r>
              <a:rPr lang="en-US" sz="1600" dirty="0" smtClean="0">
                <a:latin typeface="Calibri" pitchFamily="34" charset="0"/>
              </a:rPr>
              <a:t>  international </a:t>
            </a:r>
            <a:r>
              <a:rPr lang="en-US" sz="1600" dirty="0">
                <a:latin typeface="Calibri" pitchFamily="34" charset="0"/>
              </a:rPr>
              <a:t>students </a:t>
            </a:r>
            <a:br>
              <a:rPr lang="en-US" sz="1600" dirty="0">
                <a:latin typeface="Calibri" pitchFamily="34" charset="0"/>
              </a:rPr>
            </a:br>
            <a:r>
              <a:rPr lang="en-US" sz="1600" dirty="0">
                <a:latin typeface="Calibri" pitchFamily="34" charset="0"/>
              </a:rPr>
              <a:t>- 200 permanent lecturers </a:t>
            </a:r>
            <a:br>
              <a:rPr lang="en-US" sz="1600" dirty="0">
                <a:latin typeface="Calibri" pitchFamily="34" charset="0"/>
              </a:rPr>
            </a:br>
            <a:r>
              <a:rPr lang="en-US" sz="1600" dirty="0" smtClean="0">
                <a:latin typeface="Calibri" pitchFamily="34" charset="0"/>
              </a:rPr>
              <a:t>- 160 </a:t>
            </a:r>
            <a:r>
              <a:rPr lang="en-US" sz="1600" dirty="0">
                <a:latin typeface="Calibri" pitchFamily="34" charset="0"/>
              </a:rPr>
              <a:t>administrative and technical staff </a:t>
            </a:r>
            <a:endParaRPr lang="en-US" dirty="0"/>
          </a:p>
        </p:txBody>
      </p:sp>
      <p:sp>
        <p:nvSpPr>
          <p:cNvPr id="4" name="Rectangle 3"/>
          <p:cNvSpPr/>
          <p:nvPr/>
        </p:nvSpPr>
        <p:spPr>
          <a:xfrm>
            <a:off x="228600" y="1066800"/>
            <a:ext cx="5486400" cy="646331"/>
          </a:xfrm>
          <a:prstGeom prst="rect">
            <a:avLst/>
          </a:prstGeom>
        </p:spPr>
        <p:txBody>
          <a:bodyPr wrap="square">
            <a:spAutoFit/>
          </a:bodyPr>
          <a:lstStyle/>
          <a:p>
            <a:pPr fontAlgn="base">
              <a:spcBef>
                <a:spcPct val="0"/>
              </a:spcBef>
              <a:spcAft>
                <a:spcPct val="0"/>
              </a:spcAft>
            </a:pPr>
            <a:r>
              <a:rPr lang="en-US" b="1" dirty="0">
                <a:solidFill>
                  <a:srgbClr val="000000"/>
                </a:solidFill>
                <a:latin typeface="Calibri" pitchFamily="34" charset="0"/>
                <a:ea typeface="Times New Roman" pitchFamily="18" charset="0"/>
              </a:rPr>
              <a:t>L’UNIVERSITE CATHOLIQUE DE LYON</a:t>
            </a:r>
          </a:p>
          <a:p>
            <a:pPr lvl="0" fontAlgn="base">
              <a:spcBef>
                <a:spcPct val="0"/>
              </a:spcBef>
              <a:spcAft>
                <a:spcPct val="0"/>
              </a:spcAft>
            </a:pPr>
            <a:r>
              <a:rPr lang="en-US" b="1" dirty="0">
                <a:solidFill>
                  <a:srgbClr val="000000"/>
                </a:solidFill>
                <a:latin typeface="Calibri" pitchFamily="34" charset="0"/>
                <a:ea typeface="Times New Roman" pitchFamily="18" charset="0"/>
              </a:rPr>
              <a:t>Location: </a:t>
            </a:r>
            <a:r>
              <a:rPr lang="en-US" dirty="0">
                <a:solidFill>
                  <a:srgbClr val="000000"/>
                </a:solidFill>
                <a:latin typeface="Calibri" pitchFamily="34" charset="0"/>
                <a:ea typeface="Times New Roman" pitchFamily="18" charset="0"/>
              </a:rPr>
              <a:t>Lyon, France</a:t>
            </a:r>
            <a:r>
              <a:rPr lang="en-US" b="1" dirty="0">
                <a:solidFill>
                  <a:srgbClr val="000000"/>
                </a:solidFill>
                <a:latin typeface="Calibri" pitchFamily="34" charset="0"/>
                <a:ea typeface="Times New Roman" pitchFamily="18" charset="0"/>
              </a:rPr>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707" y="1715614"/>
            <a:ext cx="911585" cy="1179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2664333"/>
            <a:ext cx="1414083" cy="136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114800" y="4307412"/>
            <a:ext cx="4717445" cy="1815882"/>
          </a:xfrm>
          <a:prstGeom prst="rect">
            <a:avLst/>
          </a:prstGeom>
          <a:solidFill>
            <a:srgbClr val="92D050"/>
          </a:solidFill>
        </p:spPr>
        <p:txBody>
          <a:bodyPr wrap="none">
            <a:spAutoFit/>
          </a:bodyPr>
          <a:lstStyle/>
          <a:p>
            <a:r>
              <a:rPr lang="en-US" b="1" dirty="0" smtClean="0"/>
              <a:t>FRENCH LANGUAGE AND CULTURE INSTITUTE</a:t>
            </a:r>
          </a:p>
          <a:p>
            <a:endParaRPr lang="en-US" sz="1400" b="1" dirty="0"/>
          </a:p>
          <a:p>
            <a:pPr lvl="2"/>
            <a:r>
              <a:rPr lang="en-US" sz="1600" dirty="0" smtClean="0">
                <a:latin typeface="Calibri" pitchFamily="34" charset="0"/>
              </a:rPr>
              <a:t>-Semester Intensive Program</a:t>
            </a:r>
          </a:p>
          <a:p>
            <a:pPr lvl="2"/>
            <a:r>
              <a:rPr lang="en-US" sz="1600" dirty="0" smtClean="0">
                <a:latin typeface="Calibri" pitchFamily="34" charset="0"/>
              </a:rPr>
              <a:t>-Semester Semi-Intensive Program</a:t>
            </a:r>
          </a:p>
          <a:p>
            <a:pPr lvl="2"/>
            <a:r>
              <a:rPr lang="en-US" sz="1600" dirty="0" smtClean="0">
                <a:latin typeface="Calibri" pitchFamily="34" charset="0"/>
              </a:rPr>
              <a:t>-Monthly Intensive Program</a:t>
            </a:r>
          </a:p>
          <a:p>
            <a:pPr lvl="2"/>
            <a:r>
              <a:rPr lang="en-US" sz="1600" dirty="0" smtClean="0">
                <a:latin typeface="Calibri" pitchFamily="34" charset="0"/>
              </a:rPr>
              <a:t>-Summer Intensive Program</a:t>
            </a:r>
          </a:p>
          <a:p>
            <a:pPr lvl="2"/>
            <a:r>
              <a:rPr lang="en-US" sz="1600" dirty="0" smtClean="0">
                <a:latin typeface="Calibri" pitchFamily="34" charset="0"/>
              </a:rPr>
              <a:t>-Culture and Civilization Units </a:t>
            </a:r>
            <a:endParaRPr lang="en-US" sz="1600" dirty="0">
              <a:latin typeface="Calibri" pitchFamily="34" charset="0"/>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2458" y="1715614"/>
            <a:ext cx="3200400" cy="2128266"/>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2000" y="4352925"/>
            <a:ext cx="2476500" cy="1847850"/>
          </a:xfrm>
          <a:prstGeom prst="rect">
            <a:avLst/>
          </a:prstGeom>
        </p:spPr>
      </p:pic>
    </p:spTree>
    <p:extLst>
      <p:ext uri="{BB962C8B-B14F-4D97-AF65-F5344CB8AC3E}">
        <p14:creationId xmlns:p14="http://schemas.microsoft.com/office/powerpoint/2010/main" val="27665753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1284023" y="1447800"/>
            <a:ext cx="6409127" cy="1456042"/>
            <a:chOff x="1371600" y="561889"/>
            <a:chExt cx="6409127" cy="1456042"/>
          </a:xfrm>
        </p:grpSpPr>
        <p:sp>
          <p:nvSpPr>
            <p:cNvPr id="7" name="Rectangle 6"/>
            <p:cNvSpPr/>
            <p:nvPr/>
          </p:nvSpPr>
          <p:spPr>
            <a:xfrm>
              <a:off x="1524000" y="1371600"/>
              <a:ext cx="6096000" cy="646331"/>
            </a:xfrm>
            <a:prstGeom prst="rect">
              <a:avLst/>
            </a:prstGeom>
          </p:spPr>
          <p:txBody>
            <a:bodyPr wrap="square">
              <a:spAutoFit/>
            </a:bodyPr>
            <a:lstStyle/>
            <a:p>
              <a:r>
                <a:rPr lang="en-US" dirty="0">
                  <a:hlinkClick r:id="rId2"/>
                </a:rPr>
                <a:t>http://www.univ-catholyon.fr/courses/learning-french-at-ilcf</a:t>
              </a:r>
              <a:r>
                <a:rPr lang="en-US" dirty="0" smtClean="0">
                  <a:hlinkClick r:id="rId2"/>
                </a:rPr>
                <a:t>/</a:t>
              </a:r>
              <a:endParaRPr lang="en-US" dirty="0" smtClean="0"/>
            </a:p>
            <a:p>
              <a:endParaRPr lang="en-US" dirty="0"/>
            </a:p>
          </p:txBody>
        </p:sp>
        <p:sp>
          <p:nvSpPr>
            <p:cNvPr id="8" name="TextBox 7"/>
            <p:cNvSpPr txBox="1"/>
            <p:nvPr/>
          </p:nvSpPr>
          <p:spPr>
            <a:xfrm>
              <a:off x="1371600" y="561889"/>
              <a:ext cx="6409127" cy="646331"/>
            </a:xfrm>
            <a:prstGeom prst="rect">
              <a:avLst/>
            </a:prstGeom>
            <a:noFill/>
          </p:spPr>
          <p:txBody>
            <a:bodyPr wrap="none" rtlCol="0">
              <a:spAutoFit/>
            </a:bodyPr>
            <a:lstStyle/>
            <a:p>
              <a:r>
                <a:rPr lang="en-US" dirty="0" smtClean="0"/>
                <a:t>Learning French at ILCF – French Language and Culture Institute</a:t>
              </a:r>
            </a:p>
            <a:p>
              <a:pPr algn="ctr"/>
              <a:r>
                <a:rPr lang="en-US" dirty="0" err="1" smtClean="0"/>
                <a:t>Universite</a:t>
              </a:r>
              <a:r>
                <a:rPr lang="en-US" dirty="0" smtClean="0"/>
                <a:t> </a:t>
              </a:r>
              <a:r>
                <a:rPr lang="en-US" dirty="0" err="1" smtClean="0"/>
                <a:t>Catholique</a:t>
              </a:r>
              <a:r>
                <a:rPr lang="en-US" dirty="0" smtClean="0"/>
                <a:t> de Lyon </a:t>
              </a:r>
              <a:endParaRPr lang="en-US" dirty="0"/>
            </a:p>
          </p:txBody>
        </p:sp>
      </p:grpSp>
      <p:grpSp>
        <p:nvGrpSpPr>
          <p:cNvPr id="10" name="Group 9"/>
          <p:cNvGrpSpPr/>
          <p:nvPr/>
        </p:nvGrpSpPr>
        <p:grpSpPr>
          <a:xfrm>
            <a:off x="762000" y="2871518"/>
            <a:ext cx="7430530" cy="3549134"/>
            <a:chOff x="1180070" y="2057400"/>
            <a:chExt cx="7430530" cy="3549134"/>
          </a:xfrm>
        </p:grpSpPr>
        <p:sp>
          <p:nvSpPr>
            <p:cNvPr id="2" name="Rectangle 1"/>
            <p:cNvSpPr/>
            <p:nvPr/>
          </p:nvSpPr>
          <p:spPr>
            <a:xfrm>
              <a:off x="1288646" y="3505200"/>
              <a:ext cx="7245754" cy="738664"/>
            </a:xfrm>
            <a:prstGeom prst="rect">
              <a:avLst/>
            </a:prstGeom>
          </p:spPr>
          <p:txBody>
            <a:bodyPr wrap="square">
              <a:spAutoFit/>
            </a:bodyPr>
            <a:lstStyle/>
            <a:p>
              <a:r>
                <a:rPr lang="en-US" sz="1400" dirty="0">
                  <a:hlinkClick r:id="rId3"/>
                </a:rPr>
                <a:t>http://</a:t>
              </a:r>
              <a:r>
                <a:rPr lang="en-US" sz="1400" dirty="0" smtClean="0">
                  <a:hlinkClick r:id="rId3"/>
                </a:rPr>
                <a:t>www.ilcf.net/annual-and-semester-program/semester-intensive-program/semester-intensive-program-20007.kjsp</a:t>
              </a:r>
              <a:endParaRPr lang="en-US" sz="1400" dirty="0" smtClean="0"/>
            </a:p>
            <a:p>
              <a:endParaRPr lang="en-US" sz="1400" dirty="0"/>
            </a:p>
          </p:txBody>
        </p:sp>
        <p:sp>
          <p:nvSpPr>
            <p:cNvPr id="3" name="TextBox 2"/>
            <p:cNvSpPr txBox="1"/>
            <p:nvPr/>
          </p:nvSpPr>
          <p:spPr>
            <a:xfrm>
              <a:off x="1202724" y="3039762"/>
              <a:ext cx="2989921" cy="369332"/>
            </a:xfrm>
            <a:prstGeom prst="rect">
              <a:avLst/>
            </a:prstGeom>
            <a:noFill/>
          </p:spPr>
          <p:txBody>
            <a:bodyPr wrap="none" rtlCol="0">
              <a:spAutoFit/>
            </a:bodyPr>
            <a:lstStyle/>
            <a:p>
              <a:r>
                <a:rPr lang="en-US" b="1" dirty="0" smtClean="0"/>
                <a:t>Semester Intensive Program</a:t>
              </a:r>
              <a:endParaRPr lang="en-US" b="1" dirty="0"/>
            </a:p>
          </p:txBody>
        </p:sp>
        <p:sp>
          <p:nvSpPr>
            <p:cNvPr id="4" name="Rectangle 3"/>
            <p:cNvSpPr/>
            <p:nvPr/>
          </p:nvSpPr>
          <p:spPr>
            <a:xfrm>
              <a:off x="1180070" y="2057400"/>
              <a:ext cx="3536546" cy="369332"/>
            </a:xfrm>
            <a:prstGeom prst="rect">
              <a:avLst/>
            </a:prstGeom>
          </p:spPr>
          <p:txBody>
            <a:bodyPr wrap="none">
              <a:spAutoFit/>
            </a:bodyPr>
            <a:lstStyle/>
            <a:p>
              <a:r>
                <a:rPr lang="en-US" b="1" dirty="0"/>
                <a:t>Semester Semi-Intensive Program</a:t>
              </a:r>
              <a:endParaRPr lang="en-US" dirty="0"/>
            </a:p>
          </p:txBody>
        </p:sp>
        <p:sp>
          <p:nvSpPr>
            <p:cNvPr id="5" name="Rectangle 4"/>
            <p:cNvSpPr/>
            <p:nvPr/>
          </p:nvSpPr>
          <p:spPr>
            <a:xfrm>
              <a:off x="1294824" y="2429377"/>
              <a:ext cx="6781799" cy="523220"/>
            </a:xfrm>
            <a:prstGeom prst="rect">
              <a:avLst/>
            </a:prstGeom>
          </p:spPr>
          <p:txBody>
            <a:bodyPr wrap="square">
              <a:spAutoFit/>
            </a:bodyPr>
            <a:lstStyle/>
            <a:p>
              <a:r>
                <a:rPr lang="en-US" sz="1400" dirty="0">
                  <a:hlinkClick r:id="rId4"/>
                </a:rPr>
                <a:t>http://www.ilcf.net/annual-and-semester-program/semester-semi-intensive-program</a:t>
              </a:r>
              <a:r>
                <a:rPr lang="en-US" sz="1400" dirty="0" smtClean="0">
                  <a:hlinkClick r:id="rId4"/>
                </a:rPr>
                <a:t>/</a:t>
              </a:r>
              <a:endParaRPr lang="en-US" sz="1400" dirty="0" smtClean="0"/>
            </a:p>
            <a:p>
              <a:endParaRPr lang="en-US" sz="1400" dirty="0"/>
            </a:p>
          </p:txBody>
        </p:sp>
        <p:sp>
          <p:nvSpPr>
            <p:cNvPr id="6" name="Rectangle 5"/>
            <p:cNvSpPr/>
            <p:nvPr/>
          </p:nvSpPr>
          <p:spPr>
            <a:xfrm>
              <a:off x="1294824" y="4867870"/>
              <a:ext cx="7315776" cy="738664"/>
            </a:xfrm>
            <a:prstGeom prst="rect">
              <a:avLst/>
            </a:prstGeom>
          </p:spPr>
          <p:txBody>
            <a:bodyPr wrap="square">
              <a:spAutoFit/>
            </a:bodyPr>
            <a:lstStyle/>
            <a:p>
              <a:r>
                <a:rPr lang="en-US" sz="1400" dirty="0">
                  <a:hlinkClick r:id="rId5"/>
                </a:rPr>
                <a:t>http://</a:t>
              </a:r>
              <a:r>
                <a:rPr lang="en-US" sz="1400" dirty="0" smtClean="0">
                  <a:hlinkClick r:id="rId5"/>
                </a:rPr>
                <a:t>www.ilcf.net/adminsite/objetspartages/liste_fichiergw.jsp?OBJET=DOCUMENT&amp;CODE=14392098&amp;LANGUE=1</a:t>
              </a:r>
              <a:endParaRPr lang="en-US" sz="1400" dirty="0" smtClean="0"/>
            </a:p>
            <a:p>
              <a:endParaRPr lang="en-US" sz="1400" dirty="0"/>
            </a:p>
          </p:txBody>
        </p:sp>
        <p:sp>
          <p:nvSpPr>
            <p:cNvPr id="9" name="TextBox 8"/>
            <p:cNvSpPr txBox="1"/>
            <p:nvPr/>
          </p:nvSpPr>
          <p:spPr>
            <a:xfrm>
              <a:off x="1265992" y="4353697"/>
              <a:ext cx="1590500" cy="369332"/>
            </a:xfrm>
            <a:prstGeom prst="rect">
              <a:avLst/>
            </a:prstGeom>
            <a:noFill/>
          </p:spPr>
          <p:txBody>
            <a:bodyPr wrap="none" rtlCol="0">
              <a:spAutoFit/>
            </a:bodyPr>
            <a:lstStyle/>
            <a:p>
              <a:r>
                <a:rPr lang="en-US" b="1" dirty="0" smtClean="0"/>
                <a:t>Student Guide</a:t>
              </a:r>
              <a:endParaRPr lang="en-US" b="1" dirty="0"/>
            </a:p>
          </p:txBody>
        </p:sp>
      </p:grpSp>
    </p:spTree>
    <p:extLst>
      <p:ext uri="{BB962C8B-B14F-4D97-AF65-F5344CB8AC3E}">
        <p14:creationId xmlns:p14="http://schemas.microsoft.com/office/powerpoint/2010/main" val="24893425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184731" cy="116955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pitchFamily="34" charset="0"/>
                <a:ea typeface="Times New Roman" pitchFamily="18" charset="0"/>
              </a:rPr>
              <a:t/>
            </a:r>
            <a:br>
              <a:rPr kumimoji="0" lang="en-US" sz="2600" b="0" i="0" u="none" strike="noStrike" cap="none" normalizeH="0" baseline="0" dirty="0" smtClean="0">
                <a:ln>
                  <a:noFill/>
                </a:ln>
                <a:solidFill>
                  <a:schemeClr val="tx1"/>
                </a:solidFill>
                <a:effectLst/>
                <a:latin typeface="Arial" pitchFamily="34" charset="0"/>
                <a:ea typeface="Times New Roman" pitchFamily="18" charset="0"/>
              </a:rPr>
            </a:br>
            <a:r>
              <a:rPr kumimoji="0" lang="en-US" sz="2600" b="0" i="0" u="none" strike="noStrike" cap="none" normalizeH="0" baseline="0" dirty="0" smtClean="0">
                <a:ln>
                  <a:noFill/>
                </a:ln>
                <a:solidFill>
                  <a:schemeClr val="tx1"/>
                </a:solidFill>
                <a:effectLst/>
                <a:latin typeface="Arial" pitchFamily="34" charset="0"/>
                <a:ea typeface="Times New Roman" pitchFamily="18" charset="0"/>
              </a:rPr>
              <a:t/>
            </a:r>
            <a:br>
              <a:rPr kumimoji="0" lang="en-US" sz="2600" b="0" i="0" u="none" strike="noStrike" cap="none" normalizeH="0" baseline="0" dirty="0" smtClean="0">
                <a:ln>
                  <a:noFill/>
                </a:ln>
                <a:solidFill>
                  <a:schemeClr val="tx1"/>
                </a:solidFill>
                <a:effectLst/>
                <a:latin typeface="Arial" pitchFamily="34" charset="0"/>
                <a:ea typeface="Times New Roman" pitchFamily="18" charset="0"/>
              </a:rPr>
            </a:br>
            <a:endParaRPr kumimoji="0" lang="en-US" sz="18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899375" y="1828800"/>
            <a:ext cx="7543800" cy="2369880"/>
          </a:xfrm>
          <a:prstGeom prst="rect">
            <a:avLst/>
          </a:prstGeom>
        </p:spPr>
        <p:txBody>
          <a:bodyPr wrap="square">
            <a:spAutoFit/>
          </a:bodyPr>
          <a:lstStyle/>
          <a:p>
            <a:pPr lvl="0" algn="ctr" fontAlgn="base">
              <a:spcBef>
                <a:spcPct val="0"/>
              </a:spcBef>
              <a:spcAft>
                <a:spcPct val="0"/>
              </a:spcAft>
            </a:pPr>
            <a:r>
              <a:rPr kumimoji="0" lang="en-US" sz="3600" b="1" i="0" u="none" strike="noStrike" cap="none" normalizeH="0" baseline="0" dirty="0" smtClean="0">
                <a:ln>
                  <a:noFill/>
                </a:ln>
                <a:solidFill>
                  <a:schemeClr val="tx1"/>
                </a:solidFill>
                <a:effectLst/>
                <a:latin typeface="+mj-lt"/>
                <a:ea typeface="Times New Roman" pitchFamily="18" charset="0"/>
              </a:rPr>
              <a:t>Begin the Application Process</a:t>
            </a:r>
            <a:r>
              <a:rPr kumimoji="0" lang="en-US" sz="2800" b="0" i="0" u="none" strike="noStrike" cap="none" normalizeH="0" baseline="0" dirty="0" smtClean="0">
                <a:ln>
                  <a:noFill/>
                </a:ln>
                <a:solidFill>
                  <a:schemeClr val="tx1"/>
                </a:solidFill>
                <a:effectLst/>
                <a:latin typeface="+mj-lt"/>
                <a:ea typeface="Times New Roman" pitchFamily="18" charset="0"/>
              </a:rPr>
              <a:t/>
            </a:r>
            <a:br>
              <a:rPr kumimoji="0" lang="en-US" sz="2800" b="0" i="0" u="none" strike="noStrike" cap="none" normalizeH="0" baseline="0" dirty="0" smtClean="0">
                <a:ln>
                  <a:noFill/>
                </a:ln>
                <a:solidFill>
                  <a:schemeClr val="tx1"/>
                </a:solidFill>
                <a:effectLst/>
                <a:latin typeface="+mj-lt"/>
                <a:ea typeface="Times New Roman" pitchFamily="18" charset="0"/>
              </a:rPr>
            </a:br>
            <a:endParaRPr kumimoji="0" lang="en-US" sz="2800" b="0" i="0" u="none" strike="noStrike" cap="none" normalizeH="0" baseline="0" dirty="0" smtClean="0">
              <a:ln>
                <a:noFill/>
              </a:ln>
              <a:solidFill>
                <a:schemeClr val="tx1"/>
              </a:solidFill>
              <a:effectLst/>
              <a:latin typeface="+mj-lt"/>
              <a:ea typeface="Times New Roman" pitchFamily="18" charset="0"/>
            </a:endParaRPr>
          </a:p>
          <a:p>
            <a:pPr marL="971550" lvl="1" indent="-51435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mj-lt"/>
                <a:ea typeface="Times New Roman" pitchFamily="18" charset="0"/>
              </a:rPr>
              <a:t>Academic advising about courses</a:t>
            </a:r>
            <a:endParaRPr kumimoji="0" lang="en-US" sz="2800"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971550" lvl="1" indent="-51435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mj-lt"/>
                <a:ea typeface="Times New Roman" pitchFamily="18" charset="0"/>
                <a:cs typeface="Times New Roman" pitchFamily="18" charset="0"/>
              </a:rPr>
              <a:t>Research possible </a:t>
            </a:r>
            <a:r>
              <a:rPr kumimoji="0" lang="en-US" sz="2800" b="0" i="0" u="none" strike="noStrike" cap="none" normalizeH="0" baseline="0" dirty="0" smtClean="0">
                <a:ln>
                  <a:noFill/>
                </a:ln>
                <a:solidFill>
                  <a:schemeClr val="tx1"/>
                </a:solidFill>
                <a:effectLst/>
                <a:latin typeface="+mj-lt"/>
                <a:ea typeface="Times New Roman" pitchFamily="18" charset="0"/>
              </a:rPr>
              <a:t>exchange universities </a:t>
            </a:r>
          </a:p>
          <a:p>
            <a:pPr marL="971550" lvl="1" indent="-51435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mj-lt"/>
                <a:ea typeface="Times New Roman" pitchFamily="18" charset="0"/>
                <a:cs typeface="Times New Roman" pitchFamily="18" charset="0"/>
              </a:rPr>
              <a:t>C</a:t>
            </a:r>
            <a:r>
              <a:rPr kumimoji="0" lang="en-US" sz="2800" b="0" i="0" u="none" strike="noStrike" cap="none" normalizeH="0" baseline="0" dirty="0" smtClean="0">
                <a:ln>
                  <a:noFill/>
                </a:ln>
                <a:solidFill>
                  <a:schemeClr val="tx1"/>
                </a:solidFill>
                <a:effectLst/>
                <a:latin typeface="+mj-lt"/>
                <a:ea typeface="Times New Roman" pitchFamily="18" charset="0"/>
              </a:rPr>
              <a:t>omplete the application package</a:t>
            </a:r>
            <a:endParaRPr lang="en-US" sz="2800"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143000" y="2133600"/>
            <a:ext cx="64770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mj-lt"/>
                <a:ea typeface="Times New Roman" pitchFamily="18" charset="0"/>
              </a:rPr>
              <a:t>Submit the Application Package</a:t>
            </a:r>
            <a:r>
              <a:rPr kumimoji="0" lang="en-US" sz="2800" b="1" i="0" u="none" strike="noStrike" cap="none" normalizeH="0" baseline="0" dirty="0" smtClean="0">
                <a:ln>
                  <a:noFill/>
                </a:ln>
                <a:solidFill>
                  <a:schemeClr val="tx1"/>
                </a:solidFill>
                <a:effectLst/>
                <a:latin typeface="+mj-lt"/>
                <a:ea typeface="Times New Roman" pitchFamily="18" charset="0"/>
              </a:rPr>
              <a:t/>
            </a:r>
            <a:br>
              <a:rPr kumimoji="0" lang="en-US" sz="2800" b="1" i="0" u="none" strike="noStrike" cap="none" normalizeH="0" baseline="0" dirty="0" smtClean="0">
                <a:ln>
                  <a:noFill/>
                </a:ln>
                <a:solidFill>
                  <a:schemeClr val="tx1"/>
                </a:solidFill>
                <a:effectLst/>
                <a:latin typeface="+mj-lt"/>
                <a:ea typeface="Times New Roman" pitchFamily="18" charset="0"/>
              </a:rPr>
            </a:br>
            <a:endParaRPr kumimoji="0" lang="en-US" sz="2800" b="1" i="0" u="none" strike="noStrike" cap="none" normalizeH="0" baseline="0" dirty="0" smtClean="0">
              <a:ln>
                <a:noFill/>
              </a:ln>
              <a:solidFill>
                <a:schemeClr val="tx1"/>
              </a:solidFill>
              <a:effectLst/>
              <a:latin typeface="+mj-lt"/>
              <a:ea typeface="Times New Roman" pitchFamily="18" charset="0"/>
            </a:endParaRPr>
          </a:p>
          <a:p>
            <a:pPr lvl="2" fontAlgn="base">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mj-lt"/>
                <a:ea typeface="Times New Roman" pitchFamily="18" charset="0"/>
              </a:rPr>
              <a:t>Application form</a:t>
            </a:r>
          </a:p>
          <a:p>
            <a:pPr lvl="2" eaLnBrk="0" fontAlgn="base" hangingPunct="0">
              <a:spcBef>
                <a:spcPct val="0"/>
              </a:spcBef>
              <a:spcAft>
                <a:spcPct val="0"/>
              </a:spcAft>
              <a:buFont typeface="Arial" pitchFamily="34" charset="0"/>
              <a:buChar char="•"/>
            </a:pPr>
            <a:r>
              <a:rPr lang="en-US" sz="2800" dirty="0" smtClean="0">
                <a:latin typeface="+mj-lt"/>
                <a:ea typeface="Times New Roman" pitchFamily="18" charset="0"/>
              </a:rPr>
              <a:t>A</a:t>
            </a:r>
            <a:r>
              <a:rPr kumimoji="0" lang="en-US" sz="2800" b="0" i="0" u="none" strike="noStrike" cap="none" normalizeH="0" baseline="0" dirty="0" smtClean="0">
                <a:ln>
                  <a:noFill/>
                </a:ln>
                <a:solidFill>
                  <a:schemeClr val="tx1"/>
                </a:solidFill>
                <a:effectLst/>
                <a:latin typeface="+mj-lt"/>
                <a:ea typeface="Times New Roman" pitchFamily="18" charset="0"/>
              </a:rPr>
              <a:t>cademic transcript</a:t>
            </a:r>
          </a:p>
          <a:p>
            <a:pPr lvl="2" eaLnBrk="0" fontAlgn="base" hangingPunct="0">
              <a:spcBef>
                <a:spcPct val="0"/>
              </a:spcBef>
              <a:spcAft>
                <a:spcPct val="0"/>
              </a:spcAft>
              <a:buFont typeface="Arial" pitchFamily="34" charset="0"/>
              <a:buChar char="•"/>
            </a:pPr>
            <a:r>
              <a:rPr lang="en-US" sz="2800" dirty="0" smtClean="0">
                <a:latin typeface="+mj-lt"/>
                <a:ea typeface="Times New Roman" pitchFamily="18" charset="0"/>
              </a:rPr>
              <a:t>T</a:t>
            </a:r>
            <a:r>
              <a:rPr kumimoji="0" lang="en-US" sz="2800" b="0" i="0" u="none" strike="noStrike" cap="none" normalizeH="0" baseline="0" dirty="0" smtClean="0">
                <a:ln>
                  <a:noFill/>
                </a:ln>
                <a:solidFill>
                  <a:schemeClr val="tx1"/>
                </a:solidFill>
                <a:effectLst/>
                <a:latin typeface="+mj-lt"/>
                <a:ea typeface="Times New Roman" pitchFamily="18" charset="0"/>
              </a:rPr>
              <a:t>wo references</a:t>
            </a:r>
          </a:p>
          <a:p>
            <a:pPr lvl="2" eaLnBrk="0" fontAlgn="base" hangingPunct="0">
              <a:spcBef>
                <a:spcPct val="0"/>
              </a:spcBef>
              <a:spcAft>
                <a:spcPct val="0"/>
              </a:spcAft>
              <a:buFont typeface="Arial" pitchFamily="34" charset="0"/>
              <a:buChar char="•"/>
            </a:pPr>
            <a:r>
              <a:rPr lang="en-US" sz="2800" dirty="0" smtClean="0">
                <a:solidFill>
                  <a:prstClr val="black"/>
                </a:solidFill>
                <a:latin typeface="+mj-lt"/>
                <a:ea typeface="Times New Roman" pitchFamily="18" charset="0"/>
              </a:rPr>
              <a:t>Passport photocopy (if available)</a:t>
            </a:r>
            <a:r>
              <a:rPr kumimoji="0" lang="en-US" sz="2800" b="0" i="0" u="none" strike="noStrike" cap="none" normalizeH="0" baseline="0" dirty="0" smtClean="0">
                <a:ln>
                  <a:noFill/>
                </a:ln>
                <a:solidFill>
                  <a:schemeClr val="tx1"/>
                </a:solidFill>
                <a:effectLst/>
                <a:latin typeface="+mj-lt"/>
                <a:ea typeface="Times New Roman" pitchFamily="18" charset="0"/>
              </a:rPr>
              <a:t/>
            </a:r>
            <a:br>
              <a:rPr kumimoji="0" lang="en-US" sz="2800" b="0" i="0" u="none" strike="noStrike" cap="none" normalizeH="0" baseline="0" dirty="0" smtClean="0">
                <a:ln>
                  <a:noFill/>
                </a:ln>
                <a:solidFill>
                  <a:schemeClr val="tx1"/>
                </a:solidFill>
                <a:effectLst/>
                <a:latin typeface="+mj-lt"/>
                <a:ea typeface="Times New Roman" pitchFamily="18" charset="0"/>
              </a:rPr>
            </a:br>
            <a:endParaRPr kumimoji="0" lang="en-US" sz="2800" b="0" i="0" u="none" strike="noStrike" cap="none" normalizeH="0" baseline="0" dirty="0" smtClean="0">
              <a:ln>
                <a:noFill/>
              </a:ln>
              <a:solidFill>
                <a:schemeClr val="tx1"/>
              </a:solidFill>
              <a:effectLst/>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2514600"/>
            <a:ext cx="6248400" cy="1384995"/>
          </a:xfrm>
          <a:prstGeom prst="rect">
            <a:avLst/>
          </a:prstGeom>
        </p:spPr>
        <p:txBody>
          <a:bodyPr wrap="square">
            <a:spAutoFit/>
          </a:bodyPr>
          <a:lstStyle/>
          <a:p>
            <a:pPr>
              <a:buFont typeface="Arial" pitchFamily="34" charset="0"/>
              <a:buChar char="•"/>
            </a:pPr>
            <a:r>
              <a:rPr lang="en-US" sz="2800" dirty="0" smtClean="0">
                <a:solidFill>
                  <a:prstClr val="black"/>
                </a:solidFill>
                <a:latin typeface="Calibri"/>
                <a:ea typeface="Times New Roman" pitchFamily="18" charset="0"/>
              </a:rPr>
              <a:t>Receive approval from the Dean’s Office</a:t>
            </a:r>
          </a:p>
          <a:p>
            <a:pPr>
              <a:buFont typeface="Arial" pitchFamily="34" charset="0"/>
              <a:buChar char="•"/>
            </a:pPr>
            <a:r>
              <a:rPr lang="en-US" sz="2800" dirty="0" smtClean="0">
                <a:solidFill>
                  <a:prstClr val="black"/>
                </a:solidFill>
                <a:latin typeface="Calibri"/>
                <a:ea typeface="Times New Roman" pitchFamily="18" charset="0"/>
              </a:rPr>
              <a:t>Accept nomination for Exchange</a:t>
            </a:r>
          </a:p>
          <a:p>
            <a:pPr>
              <a:buFont typeface="Arial" pitchFamily="34" charset="0"/>
              <a:buChar char="•"/>
            </a:pPr>
            <a:r>
              <a:rPr lang="en-US" sz="2800" dirty="0" smtClean="0">
                <a:solidFill>
                  <a:prstClr val="black"/>
                </a:solidFill>
                <a:latin typeface="Calibri"/>
              </a:rPr>
              <a:t>Submit Letter of Permission </a:t>
            </a:r>
            <a:endParaRPr lang="en-US" sz="2800" dirty="0"/>
          </a:p>
        </p:txBody>
      </p:sp>
      <p:sp>
        <p:nvSpPr>
          <p:cNvPr id="4" name="Rectangle 3"/>
          <p:cNvSpPr/>
          <p:nvPr/>
        </p:nvSpPr>
        <p:spPr>
          <a:xfrm>
            <a:off x="2971800" y="1563469"/>
            <a:ext cx="2511137" cy="646331"/>
          </a:xfrm>
          <a:prstGeom prst="rect">
            <a:avLst/>
          </a:prstGeom>
        </p:spPr>
        <p:txBody>
          <a:bodyPr wrap="none">
            <a:spAutoFit/>
          </a:bodyPr>
          <a:lstStyle/>
          <a:p>
            <a:pPr lvl="0" algn="ctr"/>
            <a:r>
              <a:rPr lang="en-US" sz="3600" b="1" dirty="0" smtClean="0">
                <a:latin typeface="+mj-lt"/>
              </a:rPr>
              <a:t>Then What?</a:t>
            </a:r>
            <a:endParaRPr lang="en-US" sz="36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1752600"/>
            <a:ext cx="6553200" cy="2369880"/>
          </a:xfrm>
          <a:prstGeom prst="rect">
            <a:avLst/>
          </a:prstGeom>
        </p:spPr>
        <p:txBody>
          <a:bodyPr wrap="square">
            <a:spAutoFit/>
          </a:bodyPr>
          <a:lstStyle/>
          <a:p>
            <a:pPr algn="ctr"/>
            <a:r>
              <a:rPr lang="en-US" sz="3600" b="1" dirty="0" smtClean="0">
                <a:latin typeface="+mj-lt"/>
              </a:rPr>
              <a:t>Apply to the  Host University</a:t>
            </a:r>
            <a:r>
              <a:rPr lang="en-US" sz="2800" b="1" dirty="0" smtClean="0">
                <a:latin typeface="+mj-lt"/>
              </a:rPr>
              <a:t/>
            </a:r>
            <a:br>
              <a:rPr lang="en-US" sz="2800" b="1" dirty="0" smtClean="0">
                <a:latin typeface="+mj-lt"/>
              </a:rPr>
            </a:br>
            <a:endParaRPr lang="en-US" sz="2800" b="1" dirty="0" smtClean="0">
              <a:latin typeface="+mj-lt"/>
            </a:endParaRPr>
          </a:p>
          <a:p>
            <a:pPr lvl="2">
              <a:buFont typeface="Arial" pitchFamily="34" charset="0"/>
              <a:buChar char="•"/>
            </a:pPr>
            <a:r>
              <a:rPr lang="en-US" sz="2800" dirty="0" smtClean="0">
                <a:latin typeface="+mj-lt"/>
              </a:rPr>
              <a:t>Submit host university application</a:t>
            </a:r>
          </a:p>
          <a:p>
            <a:pPr lvl="2">
              <a:buFont typeface="Arial" pitchFamily="34" charset="0"/>
              <a:buChar char="•"/>
            </a:pPr>
            <a:r>
              <a:rPr lang="en-US" sz="2800" dirty="0" smtClean="0">
                <a:latin typeface="+mj-lt"/>
              </a:rPr>
              <a:t>Receive acceptance</a:t>
            </a:r>
          </a:p>
          <a:p>
            <a:pPr lvl="2">
              <a:buFont typeface="Arial" pitchFamily="34" charset="0"/>
              <a:buChar char="•"/>
            </a:pPr>
            <a:r>
              <a:rPr lang="en-US" sz="2800" dirty="0" smtClean="0">
                <a:latin typeface="+mj-lt"/>
              </a:rPr>
              <a:t>Confirm your attendance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799" y="1905000"/>
            <a:ext cx="5626605" cy="3077766"/>
          </a:xfrm>
          <a:prstGeom prst="rect">
            <a:avLst/>
          </a:prstGeom>
        </p:spPr>
        <p:txBody>
          <a:bodyPr wrap="none">
            <a:spAutoFit/>
          </a:bodyPr>
          <a:lstStyle/>
          <a:p>
            <a:pPr algn="ctr"/>
            <a:r>
              <a:rPr lang="en-US" sz="3600" b="1" dirty="0" smtClean="0">
                <a:latin typeface="+mj-lt"/>
              </a:rPr>
              <a:t>Make Final Arrangements</a:t>
            </a:r>
          </a:p>
          <a:p>
            <a:endParaRPr lang="en-US" sz="2800" b="1" dirty="0" smtClean="0">
              <a:latin typeface="+mj-lt"/>
            </a:endParaRPr>
          </a:p>
          <a:p>
            <a:pPr>
              <a:buFont typeface="Arial" pitchFamily="34" charset="0"/>
              <a:buChar char="•"/>
            </a:pPr>
            <a:r>
              <a:rPr lang="en-US" sz="2800" dirty="0" smtClean="0">
                <a:latin typeface="+mj-lt"/>
              </a:rPr>
              <a:t>Find Accommodations</a:t>
            </a:r>
          </a:p>
          <a:p>
            <a:pPr>
              <a:buFont typeface="Arial" pitchFamily="34" charset="0"/>
              <a:buChar char="•"/>
            </a:pPr>
            <a:r>
              <a:rPr lang="en-US" sz="2800" dirty="0" smtClean="0">
                <a:latin typeface="+mj-lt"/>
              </a:rPr>
              <a:t>Apply for a study permit if necessary</a:t>
            </a:r>
          </a:p>
          <a:p>
            <a:pPr>
              <a:buFont typeface="Arial" pitchFamily="34" charset="0"/>
              <a:buChar char="•"/>
            </a:pPr>
            <a:r>
              <a:rPr lang="en-US" sz="2800" dirty="0" smtClean="0">
                <a:latin typeface="+mj-lt"/>
              </a:rPr>
              <a:t>Book your flights </a:t>
            </a:r>
          </a:p>
          <a:p>
            <a:pPr>
              <a:buFont typeface="Arial" pitchFamily="34" charset="0"/>
              <a:buChar char="•"/>
            </a:pPr>
            <a:r>
              <a:rPr lang="en-US" sz="2800" dirty="0" smtClean="0">
                <a:latin typeface="+mj-lt"/>
              </a:rPr>
              <a:t>Arrive on time</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2438400"/>
            <a:ext cx="7345409" cy="1815882"/>
          </a:xfrm>
          <a:prstGeom prst="rect">
            <a:avLst/>
          </a:prstGeom>
          <a:noFill/>
        </p:spPr>
        <p:txBody>
          <a:bodyPr wrap="none" rtlCol="0">
            <a:spAutoFit/>
          </a:bodyPr>
          <a:lstStyle/>
          <a:p>
            <a:pPr algn="ctr"/>
            <a:r>
              <a:rPr lang="en-US" sz="2800" b="1" dirty="0" smtClean="0">
                <a:latin typeface="+mj-lt"/>
              </a:rPr>
              <a:t>Have an enjoyable educational experience!</a:t>
            </a:r>
          </a:p>
          <a:p>
            <a:endParaRPr lang="en-US" sz="2800" b="1" dirty="0" smtClean="0">
              <a:latin typeface="+mj-lt"/>
            </a:endParaRPr>
          </a:p>
          <a:p>
            <a:pPr algn="ctr"/>
            <a:r>
              <a:rPr lang="en-US" sz="2800" b="1" dirty="0" smtClean="0">
                <a:latin typeface="+mj-lt"/>
              </a:rPr>
              <a:t>Keep in touch with the International Exchange</a:t>
            </a:r>
          </a:p>
          <a:p>
            <a:pPr algn="ctr"/>
            <a:r>
              <a:rPr lang="en-US" sz="2800" b="1" dirty="0" smtClean="0">
                <a:latin typeface="+mj-lt"/>
              </a:rPr>
              <a:t>Office at StFX!</a:t>
            </a:r>
            <a:endParaRPr lang="en-US" sz="28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5200" y="2514600"/>
            <a:ext cx="2743200" cy="830997"/>
          </a:xfrm>
          <a:prstGeom prst="rect">
            <a:avLst/>
          </a:prstGeom>
        </p:spPr>
        <p:txBody>
          <a:bodyPr wrap="square">
            <a:spAutoFit/>
          </a:bodyPr>
          <a:lstStyle/>
          <a:p>
            <a:r>
              <a:rPr lang="en-US" sz="4800" dirty="0" smtClean="0">
                <a:solidFill>
                  <a:schemeClr val="accent1"/>
                </a:solidFill>
                <a:latin typeface="Arial Black" pitchFamily="34" charset="0"/>
              </a:rPr>
              <a:t>WHY?</a:t>
            </a:r>
            <a:endParaRPr lang="en-US" sz="4800" dirty="0">
              <a:solidFill>
                <a:schemeClr val="accent1"/>
              </a:solidFill>
              <a:latin typeface="Arial Black" pitchFamily="34" charset="0"/>
            </a:endParaRPr>
          </a:p>
        </p:txBody>
      </p:sp>
      <p:sp>
        <p:nvSpPr>
          <p:cNvPr id="6" name="Rectangle 5"/>
          <p:cNvSpPr/>
          <p:nvPr/>
        </p:nvSpPr>
        <p:spPr>
          <a:xfrm>
            <a:off x="609600" y="3733800"/>
            <a:ext cx="7772400" cy="954107"/>
          </a:xfrm>
          <a:prstGeom prst="rect">
            <a:avLst/>
          </a:prstGeom>
        </p:spPr>
        <p:txBody>
          <a:bodyPr wrap="square">
            <a:spAutoFit/>
          </a:bodyPr>
          <a:lstStyle/>
          <a:p>
            <a:pPr algn="ctr"/>
            <a:r>
              <a:rPr lang="en-US" sz="2800" b="1" dirty="0" smtClean="0">
                <a:latin typeface="Calibri" pitchFamily="34" charset="0"/>
              </a:rPr>
              <a:t>Learning about language and culture through immersion and academic study.</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8400" y="2514600"/>
            <a:ext cx="5943600" cy="3970318"/>
          </a:xfrm>
          <a:prstGeom prst="rect">
            <a:avLst/>
          </a:prstGeom>
          <a:noFill/>
        </p:spPr>
        <p:txBody>
          <a:bodyPr wrap="square" rtlCol="0">
            <a:spAutoFit/>
          </a:bodyPr>
          <a:lstStyle/>
          <a:p>
            <a:pPr>
              <a:buFont typeface="Arial" pitchFamily="34" charset="0"/>
              <a:buChar char="•"/>
            </a:pPr>
            <a:r>
              <a:rPr lang="en-US" sz="2800" dirty="0" smtClean="0">
                <a:latin typeface="+mj-lt"/>
              </a:rPr>
              <a:t>Degree requirements</a:t>
            </a:r>
          </a:p>
          <a:p>
            <a:pPr>
              <a:buFont typeface="Arial" pitchFamily="34" charset="0"/>
              <a:buChar char="•"/>
            </a:pPr>
            <a:r>
              <a:rPr lang="en-US" sz="2800" dirty="0" smtClean="0">
                <a:latin typeface="+mj-lt"/>
              </a:rPr>
              <a:t>Cultural interests</a:t>
            </a:r>
          </a:p>
          <a:p>
            <a:pPr>
              <a:buFont typeface="Arial" pitchFamily="34" charset="0"/>
              <a:buChar char="•"/>
            </a:pPr>
            <a:r>
              <a:rPr lang="en-US" sz="2800" dirty="0" smtClean="0">
                <a:latin typeface="+mj-lt"/>
              </a:rPr>
              <a:t>Language skills</a:t>
            </a:r>
          </a:p>
          <a:p>
            <a:pPr>
              <a:buFont typeface="Arial" pitchFamily="34" charset="0"/>
              <a:buChar char="•"/>
            </a:pPr>
            <a:r>
              <a:rPr lang="en-US" sz="2800" dirty="0" smtClean="0">
                <a:latin typeface="+mj-lt"/>
              </a:rPr>
              <a:t>Safety</a:t>
            </a:r>
          </a:p>
          <a:p>
            <a:pPr lvl="0">
              <a:buFont typeface="Arial" pitchFamily="34" charset="0"/>
              <a:buChar char="•"/>
            </a:pPr>
            <a:r>
              <a:rPr lang="en-US" sz="2800" dirty="0">
                <a:solidFill>
                  <a:prstClr val="black"/>
                </a:solidFill>
                <a:latin typeface="+mj-lt"/>
              </a:rPr>
              <a:t>Comfort </a:t>
            </a:r>
            <a:r>
              <a:rPr lang="en-US" sz="2800" dirty="0" smtClean="0">
                <a:solidFill>
                  <a:prstClr val="black"/>
                </a:solidFill>
                <a:latin typeface="+mj-lt"/>
              </a:rPr>
              <a:t>zone</a:t>
            </a:r>
          </a:p>
          <a:p>
            <a:pPr lvl="0">
              <a:buFont typeface="Arial" pitchFamily="34" charset="0"/>
              <a:buChar char="•"/>
            </a:pPr>
            <a:r>
              <a:rPr lang="en-US" sz="2800" dirty="0" smtClean="0">
                <a:solidFill>
                  <a:prstClr val="black"/>
                </a:solidFill>
                <a:latin typeface="+mj-lt"/>
              </a:rPr>
              <a:t>Possible choices available (exchange)</a:t>
            </a:r>
          </a:p>
          <a:p>
            <a:pPr lvl="0">
              <a:buFont typeface="Arial" pitchFamily="34" charset="0"/>
              <a:buChar char="•"/>
            </a:pPr>
            <a:r>
              <a:rPr lang="en-US" sz="2800" dirty="0" smtClean="0">
                <a:solidFill>
                  <a:prstClr val="black"/>
                </a:solidFill>
                <a:latin typeface="+mj-lt"/>
              </a:rPr>
              <a:t>$$$$  </a:t>
            </a:r>
            <a:endParaRPr lang="en-US" sz="2800" dirty="0">
              <a:solidFill>
                <a:prstClr val="black"/>
              </a:solidFill>
              <a:latin typeface="+mj-lt"/>
            </a:endParaRPr>
          </a:p>
          <a:p>
            <a:endParaRPr lang="en-US" sz="2800" dirty="0" smtClean="0">
              <a:latin typeface="+mj-lt"/>
            </a:endParaRPr>
          </a:p>
          <a:p>
            <a:pPr>
              <a:buFont typeface="Arial" pitchFamily="34" charset="0"/>
              <a:buChar char="•"/>
            </a:pPr>
            <a:endParaRPr lang="en-US" sz="2800" dirty="0">
              <a:latin typeface="+mj-lt"/>
            </a:endParaRPr>
          </a:p>
        </p:txBody>
      </p:sp>
      <p:sp>
        <p:nvSpPr>
          <p:cNvPr id="5" name="Rectangle 4"/>
          <p:cNvSpPr/>
          <p:nvPr/>
        </p:nvSpPr>
        <p:spPr>
          <a:xfrm>
            <a:off x="3048000" y="1302603"/>
            <a:ext cx="3124200" cy="830997"/>
          </a:xfrm>
          <a:prstGeom prst="rect">
            <a:avLst/>
          </a:prstGeom>
        </p:spPr>
        <p:txBody>
          <a:bodyPr wrap="square">
            <a:spAutoFit/>
          </a:bodyPr>
          <a:lstStyle/>
          <a:p>
            <a:r>
              <a:rPr lang="en-US" sz="4800" dirty="0" smtClean="0">
                <a:solidFill>
                  <a:schemeClr val="accent1"/>
                </a:solidFill>
                <a:latin typeface="Arial Black" pitchFamily="34" charset="0"/>
              </a:rPr>
              <a:t>WHERE?</a:t>
            </a:r>
            <a:endParaRPr lang="en-US" sz="4800" dirty="0">
              <a:solidFill>
                <a:schemeClr val="accent1"/>
              </a:solidFill>
              <a:latin typeface="Arial Black"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76400"/>
            <a:ext cx="7501156" cy="646331"/>
          </a:xfrm>
          <a:prstGeom prst="rect">
            <a:avLst/>
          </a:prstGeom>
        </p:spPr>
        <p:txBody>
          <a:bodyPr wrap="none">
            <a:spAutoFit/>
          </a:bodyPr>
          <a:lstStyle/>
          <a:p>
            <a:pPr lvl="0" algn="ctr"/>
            <a:r>
              <a:rPr lang="en-US" sz="3600" b="1" dirty="0" smtClean="0">
                <a:latin typeface="+mj-lt"/>
              </a:rPr>
              <a:t>International Exchange Office Website</a:t>
            </a:r>
            <a:endParaRPr lang="en-US" sz="3600" b="1" dirty="0">
              <a:latin typeface="+mj-lt"/>
            </a:endParaRPr>
          </a:p>
        </p:txBody>
      </p:sp>
      <p:sp>
        <p:nvSpPr>
          <p:cNvPr id="3" name="Rectangle 2"/>
          <p:cNvSpPr/>
          <p:nvPr/>
        </p:nvSpPr>
        <p:spPr>
          <a:xfrm>
            <a:off x="1524000" y="2743200"/>
            <a:ext cx="5894947" cy="830997"/>
          </a:xfrm>
          <a:prstGeom prst="rect">
            <a:avLst/>
          </a:prstGeom>
        </p:spPr>
        <p:txBody>
          <a:bodyPr wrap="none">
            <a:spAutoFit/>
          </a:bodyPr>
          <a:lstStyle/>
          <a:p>
            <a:r>
              <a:rPr lang="en-US" sz="2400" dirty="0" smtClean="0">
                <a:latin typeface="+mj-lt"/>
                <a:hlinkClick r:id="rId2"/>
              </a:rPr>
              <a:t>http://sites.stfx.ca/international_exchange/</a:t>
            </a:r>
            <a:endParaRPr lang="en-US" sz="2400" dirty="0" smtClean="0">
              <a:latin typeface="+mj-lt"/>
            </a:endParaRPr>
          </a:p>
          <a:p>
            <a:endParaRPr lang="en-US" sz="2400"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5400" dirty="0" smtClean="0"/>
              <a:t>Study in France</a:t>
            </a:r>
            <a:endParaRPr lang="en-US" sz="5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34874" y="4648200"/>
            <a:ext cx="33528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INSTITUT</a:t>
            </a:r>
            <a:r>
              <a:rPr kumimoji="0" lang="en-US" sz="1600" b="1" i="0" u="none" strike="noStrike" cap="none" normalizeH="0" dirty="0" smtClean="0">
                <a:ln>
                  <a:noFill/>
                </a:ln>
                <a:solidFill>
                  <a:srgbClr val="000000"/>
                </a:solidFill>
                <a:effectLst/>
                <a:latin typeface="Calibri" pitchFamily="34" charset="0"/>
                <a:ea typeface="Times New Roman" pitchFamily="18" charset="0"/>
              </a:rPr>
              <a:t> D’ETUDES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dirty="0" smtClean="0">
                <a:ln>
                  <a:noFill/>
                </a:ln>
                <a:solidFill>
                  <a:srgbClr val="000000"/>
                </a:solidFill>
                <a:effectLst/>
                <a:latin typeface="Calibri" pitchFamily="34" charset="0"/>
                <a:ea typeface="Times New Roman" pitchFamily="18" charset="0"/>
              </a:rPr>
              <a:t>POLITIQUE DE LILLE</a:t>
            </a: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 (Sciences Po Lille)</a:t>
            </a:r>
            <a:endParaRPr kumimoji="0" lang="en-US" sz="16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Location: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Lille, France</a:t>
            </a:r>
            <a:endParaRPr kumimoji="0" lang="en-US" sz="14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International Student Population: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100-150</a:t>
            </a:r>
            <a:endParaRPr kumimoji="0" lang="en-US" sz="14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Focus: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Political Science,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Economics, International Relations,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European Studies</a:t>
            </a:r>
            <a:endParaRPr kumimoji="0" lang="en-US" sz="14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Languages: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French &amp; English</a:t>
            </a:r>
            <a:endParaRPr kumimoji="0" lang="en-US" sz="1400" b="0" i="0" u="none" strike="noStrike" cap="none" normalizeH="0" baseline="0" dirty="0" smtClean="0">
              <a:ln>
                <a:noFill/>
              </a:ln>
              <a:solidFill>
                <a:schemeClr val="tx1"/>
              </a:solidFill>
              <a:effectLst/>
              <a:latin typeface="Calibri" pitchFamily="34" charset="0"/>
            </a:endParaRPr>
          </a:p>
        </p:txBody>
      </p:sp>
      <p:sp>
        <p:nvSpPr>
          <p:cNvPr id="3074" name="Rectangle 2"/>
          <p:cNvSpPr>
            <a:spLocks noChangeArrowheads="1"/>
          </p:cNvSpPr>
          <p:nvPr/>
        </p:nvSpPr>
        <p:spPr bwMode="auto">
          <a:xfrm>
            <a:off x="533400" y="2658784"/>
            <a:ext cx="3200400"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IESEG SCHOOL OF MANAGEMENT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UNIVERSITE CATHOLIQUE DE LILLE</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Location: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Lille &amp; Paris</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Student Population: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1, 200</a:t>
            </a:r>
            <a:endParaRPr kumimoji="0" lang="en-US" sz="14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International Student Population: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200</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Focus: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Management, Marketing, Finance</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Languages: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French, English</a:t>
            </a:r>
            <a:endParaRPr kumimoji="0" lang="en-US" sz="1400" b="0" i="0" u="none" strike="noStrike" cap="none" normalizeH="0" baseline="0" dirty="0" smtClean="0">
              <a:ln>
                <a:noFill/>
              </a:ln>
              <a:solidFill>
                <a:schemeClr val="tx1"/>
              </a:solidFill>
              <a:effectLst/>
              <a:latin typeface="Calibri" pitchFamily="34" charset="0"/>
            </a:endParaRPr>
          </a:p>
        </p:txBody>
      </p:sp>
      <p:sp>
        <p:nvSpPr>
          <p:cNvPr id="17410" name="Rectangle 2"/>
          <p:cNvSpPr>
            <a:spLocks noChangeArrowheads="1"/>
          </p:cNvSpPr>
          <p:nvPr/>
        </p:nvSpPr>
        <p:spPr bwMode="auto">
          <a:xfrm>
            <a:off x="6011089" y="489317"/>
            <a:ext cx="3132911"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FRANCE BUSINESS SCHOOL</a:t>
            </a:r>
            <a:endParaRPr kumimoji="0" lang="en-US" sz="16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Location: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Amiens,.  </a:t>
            </a:r>
            <a:endParaRPr kumimoji="0" lang="en-US"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Student Population: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1, 000</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International Student Population: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70</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Focus: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Marketing, Finance, Management, Political Science</a:t>
            </a: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4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400" b="1" i="0" u="none" strike="noStrike" cap="none" normalizeH="0" baseline="0" dirty="0" smtClean="0">
                <a:ln>
                  <a:noFill/>
                </a:ln>
                <a:solidFill>
                  <a:srgbClr val="000000"/>
                </a:solidFill>
                <a:effectLst/>
                <a:latin typeface="Calibri" pitchFamily="34" charset="0"/>
                <a:ea typeface="Times New Roman" pitchFamily="18" charset="0"/>
              </a:rPr>
              <a:t>Languages: </a:t>
            </a:r>
            <a:r>
              <a:rPr kumimoji="0" lang="en-US" sz="1400" b="0" i="0" u="none" strike="noStrike" cap="none" normalizeH="0" baseline="0" dirty="0" smtClean="0">
                <a:ln>
                  <a:noFill/>
                </a:ln>
                <a:solidFill>
                  <a:srgbClr val="000000"/>
                </a:solidFill>
                <a:effectLst/>
                <a:latin typeface="Calibri" pitchFamily="34" charset="0"/>
                <a:ea typeface="Times New Roman" pitchFamily="18" charset="0"/>
              </a:rPr>
              <a:t>French, English</a:t>
            </a:r>
            <a:endParaRPr kumimoji="0" lang="en-US" sz="2000" b="0" i="0" u="none" strike="noStrike" cap="none" normalizeH="0" baseline="0" dirty="0" smtClean="0">
              <a:ln>
                <a:noFill/>
              </a:ln>
              <a:solidFill>
                <a:schemeClr val="tx1"/>
              </a:solidFill>
              <a:effectLst/>
              <a:latin typeface="Arial" pitchFamily="34" charset="0"/>
            </a:endParaRPr>
          </a:p>
        </p:txBody>
      </p:sp>
      <p:pic>
        <p:nvPicPr>
          <p:cNvPr id="4" name="Picture 3" descr="lyon-map1.jpg"/>
          <p:cNvPicPr/>
          <p:nvPr/>
        </p:nvPicPr>
        <p:blipFill>
          <a:blip r:embed="rId2" cstate="print"/>
          <a:stretch>
            <a:fillRect/>
          </a:stretch>
        </p:blipFill>
        <p:spPr>
          <a:xfrm>
            <a:off x="4228889" y="2807254"/>
            <a:ext cx="3458600" cy="3260242"/>
          </a:xfrm>
          <a:prstGeom prst="rect">
            <a:avLst/>
          </a:prstGeom>
        </p:spPr>
      </p:pic>
      <p:cxnSp>
        <p:nvCxnSpPr>
          <p:cNvPr id="7" name="Straight Arrow Connector 6"/>
          <p:cNvCxnSpPr/>
          <p:nvPr/>
        </p:nvCxnSpPr>
        <p:spPr>
          <a:xfrm>
            <a:off x="4922439" y="3403874"/>
            <a:ext cx="88386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6050922" y="2289452"/>
            <a:ext cx="910604" cy="369332"/>
          </a:xfrm>
          <a:prstGeom prst="rect">
            <a:avLst/>
          </a:prstGeom>
          <a:noFill/>
        </p:spPr>
        <p:txBody>
          <a:bodyPr wrap="square" rtlCol="0">
            <a:spAutoFit/>
          </a:bodyPr>
          <a:lstStyle/>
          <a:p>
            <a:r>
              <a:rPr lang="en-US" b="1" dirty="0" smtClean="0">
                <a:latin typeface="Arial Black" pitchFamily="34" charset="0"/>
              </a:rPr>
              <a:t>LILLE</a:t>
            </a:r>
            <a:endParaRPr lang="en-US" b="1" dirty="0">
              <a:latin typeface="Arial Black" pitchFamily="34" charset="0"/>
            </a:endParaRPr>
          </a:p>
        </p:txBody>
      </p:sp>
      <p:sp>
        <p:nvSpPr>
          <p:cNvPr id="18" name="Rectangle 17"/>
          <p:cNvSpPr/>
          <p:nvPr/>
        </p:nvSpPr>
        <p:spPr>
          <a:xfrm>
            <a:off x="3686174" y="3219208"/>
            <a:ext cx="1208103" cy="369332"/>
          </a:xfrm>
          <a:prstGeom prst="rect">
            <a:avLst/>
          </a:prstGeom>
        </p:spPr>
        <p:txBody>
          <a:bodyPr wrap="square">
            <a:spAutoFit/>
          </a:bodyPr>
          <a:lstStyle/>
          <a:p>
            <a:r>
              <a:rPr lang="en-US" b="1" dirty="0" smtClean="0">
                <a:solidFill>
                  <a:srgbClr val="000000"/>
                </a:solidFill>
                <a:latin typeface="Arial Black" pitchFamily="34" charset="0"/>
                <a:ea typeface="Times New Roman" pitchFamily="18" charset="0"/>
              </a:rPr>
              <a:t>AMIENS</a:t>
            </a:r>
            <a:endParaRPr lang="en-US" dirty="0">
              <a:latin typeface="Arial Black" pitchFamily="34" charset="0"/>
            </a:endParaRPr>
          </a:p>
        </p:txBody>
      </p:sp>
      <p:cxnSp>
        <p:nvCxnSpPr>
          <p:cNvPr id="20" name="Straight Arrow Connector 19"/>
          <p:cNvCxnSpPr/>
          <p:nvPr/>
        </p:nvCxnSpPr>
        <p:spPr>
          <a:xfrm>
            <a:off x="6132941" y="2594252"/>
            <a:ext cx="1973"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791583"/>
            <a:ext cx="2377587" cy="1596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029200" y="1683798"/>
            <a:ext cx="3924300" cy="19236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1600" b="1" i="0" u="none" strike="noStrike" cap="none" normalizeH="0" baseline="0" dirty="0" err="1" smtClean="0">
                <a:ln>
                  <a:noFill/>
                </a:ln>
                <a:solidFill>
                  <a:srgbClr val="000000"/>
                </a:solidFill>
                <a:effectLst/>
                <a:latin typeface="Calibri" pitchFamily="34" charset="0"/>
                <a:ea typeface="Times New Roman" pitchFamily="18" charset="0"/>
              </a:rPr>
              <a:t>Ecole</a:t>
            </a: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 </a:t>
            </a:r>
            <a:r>
              <a:rPr kumimoji="0" lang="en-US" sz="1600" b="1" i="0" u="none" strike="noStrike" cap="none" normalizeH="0" baseline="0" dirty="0" err="1" smtClean="0">
                <a:ln>
                  <a:noFill/>
                </a:ln>
                <a:solidFill>
                  <a:srgbClr val="000000"/>
                </a:solidFill>
                <a:effectLst/>
                <a:latin typeface="Calibri" pitchFamily="34" charset="0"/>
                <a:ea typeface="Times New Roman" pitchFamily="18" charset="0"/>
              </a:rPr>
              <a:t>Superieure</a:t>
            </a: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 de </a:t>
            </a:r>
            <a:r>
              <a:rPr lang="en-US" sz="1600" b="1" dirty="0" smtClean="0">
                <a:solidFill>
                  <a:srgbClr val="000000"/>
                </a:solidFill>
                <a:latin typeface="Calibri" pitchFamily="34" charset="0"/>
                <a:ea typeface="Times New Roman" pitchFamily="18" charset="0"/>
              </a:rPr>
              <a:t>Commerce &amp; Management</a:t>
            </a:r>
            <a:r>
              <a:rPr kumimoji="0" lang="en-US" sz="1600" b="1" i="0" u="none" strike="noStrike" cap="none" normalizeH="0" baseline="0" dirty="0" smtClean="0">
                <a:ln>
                  <a:noFill/>
                </a:ln>
                <a:solidFill>
                  <a:srgbClr val="000000"/>
                </a:solidFill>
                <a:effectLst/>
                <a:latin typeface="Calibri" pitchFamily="34" charset="0"/>
                <a:ea typeface="Times New Roman" pitchFamily="18" charset="0"/>
              </a:rPr>
              <a:t> (ESDES)</a:t>
            </a:r>
          </a:p>
          <a:p>
            <a:pPr fontAlgn="base">
              <a:spcBef>
                <a:spcPct val="0"/>
              </a:spcBef>
              <a:spcAft>
                <a:spcPct val="0"/>
              </a:spcAft>
            </a:pPr>
            <a:r>
              <a:rPr lang="en-US" sz="1600" b="1" dirty="0">
                <a:solidFill>
                  <a:srgbClr val="000000"/>
                </a:solidFill>
                <a:latin typeface="Calibri" pitchFamily="34" charset="0"/>
                <a:ea typeface="Times New Roman" pitchFamily="18" charset="0"/>
              </a:rPr>
              <a:t>L’UNIVERSITE CATHOLIQUE DE LYON</a:t>
            </a:r>
          </a:p>
          <a:p>
            <a:pPr lvl="0" fontAlgn="base">
              <a:spcBef>
                <a:spcPct val="0"/>
              </a:spcBef>
              <a:spcAft>
                <a:spcPct val="0"/>
              </a:spcAft>
            </a:pPr>
            <a:r>
              <a:rPr lang="en-US" sz="1600" b="1" dirty="0">
                <a:solidFill>
                  <a:srgbClr val="000000"/>
                </a:solidFill>
                <a:latin typeface="Calibri" pitchFamily="34" charset="0"/>
                <a:ea typeface="Times New Roman" pitchFamily="18" charset="0"/>
              </a:rPr>
              <a:t>Location: </a:t>
            </a:r>
            <a:r>
              <a:rPr lang="en-US" sz="1600" dirty="0">
                <a:solidFill>
                  <a:srgbClr val="000000"/>
                </a:solidFill>
                <a:latin typeface="Calibri" pitchFamily="34" charset="0"/>
                <a:ea typeface="Times New Roman" pitchFamily="18" charset="0"/>
              </a:rPr>
              <a:t>Lyon, France</a:t>
            </a:r>
            <a:r>
              <a:rPr lang="en-US" sz="1600" b="1" dirty="0">
                <a:solidFill>
                  <a:srgbClr val="000000"/>
                </a:solidFill>
                <a:latin typeface="Calibri" pitchFamily="34" charset="0"/>
                <a:ea typeface="Times New Roman" pitchFamily="18" charset="0"/>
              </a:rPr>
              <a:t> </a:t>
            </a:r>
            <a:endParaRPr kumimoji="0" lang="en-US" sz="16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ESDES Student Population: </a:t>
            </a:r>
            <a:r>
              <a:rPr kumimoji="0" lang="en-US" sz="1100" b="0" i="0" u="none" strike="noStrike" cap="none" normalizeH="0" baseline="0" dirty="0" smtClean="0">
                <a:ln>
                  <a:noFill/>
                </a:ln>
                <a:solidFill>
                  <a:srgbClr val="000000"/>
                </a:solidFill>
                <a:effectLst/>
                <a:latin typeface="Calibri" pitchFamily="34" charset="0"/>
                <a:ea typeface="Times New Roman" pitchFamily="18" charset="0"/>
              </a:rPr>
              <a:t>3, 000</a:t>
            </a: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1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International Student Population: </a:t>
            </a:r>
            <a:r>
              <a:rPr kumimoji="0" lang="en-US" sz="1100" b="0" i="0" u="none" strike="noStrike" cap="none" normalizeH="0" baseline="0" dirty="0" smtClean="0">
                <a:ln>
                  <a:noFill/>
                </a:ln>
                <a:solidFill>
                  <a:srgbClr val="000000"/>
                </a:solidFill>
                <a:effectLst/>
                <a:latin typeface="Calibri" pitchFamily="34" charset="0"/>
                <a:ea typeface="Times New Roman" pitchFamily="18" charset="0"/>
              </a:rPr>
              <a:t>60</a:t>
            </a: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1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Focus: </a:t>
            </a:r>
            <a:r>
              <a:rPr kumimoji="0" lang="en-US" sz="1100" b="0" i="0" u="none" strike="noStrike" cap="none" normalizeH="0" baseline="0" dirty="0" smtClean="0">
                <a:ln>
                  <a:noFill/>
                </a:ln>
                <a:solidFill>
                  <a:srgbClr val="000000"/>
                </a:solidFill>
                <a:effectLst/>
                <a:latin typeface="Calibri" pitchFamily="34" charset="0"/>
                <a:ea typeface="Times New Roman" pitchFamily="18" charset="0"/>
              </a:rPr>
              <a:t>Marketing, Finance, Human Resource Management,</a:t>
            </a:r>
            <a:endParaRPr kumimoji="0" lang="en-US" sz="1100" b="0" i="0" u="none" strike="noStrike" cap="none" normalizeH="0" baseline="0" dirty="0" smtClean="0">
              <a:ln>
                <a:noFill/>
              </a:ln>
              <a:solidFill>
                <a:schemeClr val="tx1"/>
              </a:solidFill>
              <a:effectLst/>
              <a:latin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ea typeface="Times New Roman" pitchFamily="18" charset="0"/>
              </a:rPr>
              <a:t> International Business, Business Development</a:t>
            </a: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
            </a:r>
            <a:br>
              <a:rPr kumimoji="0" lang="en-US" sz="1100" b="1" i="0" u="none" strike="noStrike" cap="none" normalizeH="0" baseline="0" dirty="0" smtClean="0">
                <a:ln>
                  <a:noFill/>
                </a:ln>
                <a:solidFill>
                  <a:srgbClr val="000000"/>
                </a:solidFill>
                <a:effectLst/>
                <a:latin typeface="Calibri" pitchFamily="34" charset="0"/>
                <a:ea typeface="Times New Roman" pitchFamily="18" charset="0"/>
              </a:rPr>
            </a:br>
            <a:r>
              <a:rPr kumimoji="0" lang="en-US" sz="1100" b="1" i="0" u="none" strike="noStrike" cap="none" normalizeH="0" baseline="0" dirty="0" smtClean="0">
                <a:ln>
                  <a:noFill/>
                </a:ln>
                <a:solidFill>
                  <a:srgbClr val="000000"/>
                </a:solidFill>
                <a:effectLst/>
                <a:latin typeface="Calibri" pitchFamily="34" charset="0"/>
                <a:ea typeface="Times New Roman" pitchFamily="18" charset="0"/>
              </a:rPr>
              <a:t>Languages: </a:t>
            </a:r>
            <a:r>
              <a:rPr kumimoji="0" lang="en-US" sz="1100" b="0" i="0" u="none" strike="noStrike" cap="none" normalizeH="0" baseline="0" dirty="0" smtClean="0">
                <a:ln>
                  <a:noFill/>
                </a:ln>
                <a:solidFill>
                  <a:srgbClr val="000000"/>
                </a:solidFill>
                <a:effectLst/>
                <a:latin typeface="Calibri" pitchFamily="34" charset="0"/>
                <a:ea typeface="Times New Roman" pitchFamily="18" charset="0"/>
              </a:rPr>
              <a:t>French, English</a:t>
            </a:r>
            <a:endParaRPr kumimoji="0" lang="en-US" sz="1100" b="0" i="0" u="none" strike="noStrike" cap="none" normalizeH="0" baseline="0" dirty="0" smtClean="0">
              <a:ln>
                <a:noFill/>
              </a:ln>
              <a:solidFill>
                <a:schemeClr val="tx1"/>
              </a:solidFill>
              <a:effectLst/>
              <a:latin typeface="Calibri" pitchFamily="34" charset="0"/>
            </a:endParaRPr>
          </a:p>
        </p:txBody>
      </p:sp>
      <p:pic>
        <p:nvPicPr>
          <p:cNvPr id="15" name="Picture 14" descr="pictureLyon.jpg"/>
          <p:cNvPicPr/>
          <p:nvPr/>
        </p:nvPicPr>
        <p:blipFill>
          <a:blip r:embed="rId2" cstate="print"/>
          <a:stretch>
            <a:fillRect/>
          </a:stretch>
        </p:blipFill>
        <p:spPr>
          <a:xfrm>
            <a:off x="5486400" y="3810000"/>
            <a:ext cx="2209800" cy="1676400"/>
          </a:xfrm>
          <a:prstGeom prst="rect">
            <a:avLst/>
          </a:prstGeom>
        </p:spPr>
      </p:pic>
      <p:pic>
        <p:nvPicPr>
          <p:cNvPr id="4" name="Picture 3" descr="lyon-map1.jpg"/>
          <p:cNvPicPr/>
          <p:nvPr/>
        </p:nvPicPr>
        <p:blipFill>
          <a:blip r:embed="rId3" cstate="print"/>
          <a:stretch>
            <a:fillRect/>
          </a:stretch>
        </p:blipFill>
        <p:spPr>
          <a:xfrm>
            <a:off x="304800" y="1066800"/>
            <a:ext cx="4090989" cy="3793642"/>
          </a:xfrm>
          <a:prstGeom prst="rect">
            <a:avLst/>
          </a:prstGeom>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1054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Arrow Connector 2"/>
          <p:cNvCxnSpPr/>
          <p:nvPr/>
        </p:nvCxnSpPr>
        <p:spPr>
          <a:xfrm flipV="1">
            <a:off x="685800" y="3200400"/>
            <a:ext cx="838200" cy="838200"/>
          </a:xfrm>
          <a:prstGeom prst="straightConnector1">
            <a:avLst/>
          </a:prstGeom>
          <a:ln w="381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01101" y="4042874"/>
            <a:ext cx="1271722" cy="369332"/>
          </a:xfrm>
          <a:prstGeom prst="rect">
            <a:avLst/>
          </a:prstGeom>
          <a:noFill/>
        </p:spPr>
        <p:txBody>
          <a:bodyPr wrap="square" rtlCol="0">
            <a:spAutoFit/>
          </a:bodyPr>
          <a:lstStyle/>
          <a:p>
            <a:r>
              <a:rPr lang="en-US" b="1" dirty="0" smtClean="0">
                <a:latin typeface="Arial Black" pitchFamily="34" charset="0"/>
              </a:rPr>
              <a:t>ANGERS</a:t>
            </a:r>
            <a:endParaRPr lang="en-US" b="1" dirty="0">
              <a:latin typeface="Arial Black" pitchFamily="34" charset="0"/>
            </a:endParaRPr>
          </a:p>
        </p:txBody>
      </p:sp>
      <p:pic>
        <p:nvPicPr>
          <p:cNvPr id="2" name="Picture 1"/>
          <p:cNvPicPr>
            <a:picLocks noChangeAspect="1"/>
          </p:cNvPicPr>
          <p:nvPr/>
        </p:nvPicPr>
        <p:blipFill>
          <a:blip r:embed="rId5"/>
          <a:stretch>
            <a:fillRect/>
          </a:stretch>
        </p:blipFill>
        <p:spPr>
          <a:xfrm>
            <a:off x="4567237" y="3424237"/>
            <a:ext cx="9525" cy="9525"/>
          </a:xfrm>
          <a:prstGeom prst="rect">
            <a:avLst/>
          </a:prstGeom>
        </p:spPr>
      </p:pic>
    </p:spTree>
    <p:extLst>
      <p:ext uri="{BB962C8B-B14F-4D97-AF65-F5344CB8AC3E}">
        <p14:creationId xmlns:p14="http://schemas.microsoft.com/office/powerpoint/2010/main" val="5917049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13009"/>
            <a:ext cx="4267200" cy="1969770"/>
          </a:xfrm>
          <a:prstGeom prst="rect">
            <a:avLst/>
          </a:prstGeom>
          <a:noFill/>
        </p:spPr>
        <p:txBody>
          <a:bodyPr wrap="square" rtlCol="0">
            <a:spAutoFit/>
          </a:bodyPr>
          <a:lstStyle/>
          <a:p>
            <a:r>
              <a:rPr lang="en-US" sz="2000" b="1" dirty="0" smtClean="0">
                <a:solidFill>
                  <a:prstClr val="black"/>
                </a:solidFill>
                <a:latin typeface="Calibri" pitchFamily="34" charset="0"/>
                <a:hlinkClick r:id="rId2"/>
              </a:rPr>
              <a:t>UNIVERSITE CATHOLIQUE DE L’OUEST</a:t>
            </a:r>
            <a:endParaRPr lang="en-US" sz="2000" b="1" dirty="0" smtClean="0">
              <a:solidFill>
                <a:prstClr val="black"/>
              </a:solidFill>
              <a:latin typeface="Calibri" pitchFamily="34" charset="0"/>
            </a:endParaRPr>
          </a:p>
          <a:p>
            <a:endParaRPr lang="en-US" dirty="0" smtClean="0">
              <a:solidFill>
                <a:prstClr val="black"/>
              </a:solidFill>
              <a:latin typeface="Calibri" pitchFamily="34" charset="0"/>
            </a:endParaRPr>
          </a:p>
          <a:p>
            <a:r>
              <a:rPr lang="en-US" sz="1400" b="1" dirty="0" smtClean="0">
                <a:solidFill>
                  <a:prstClr val="black"/>
                </a:solidFill>
                <a:latin typeface="Calibri" pitchFamily="34" charset="0"/>
              </a:rPr>
              <a:t>Location:  </a:t>
            </a:r>
            <a:r>
              <a:rPr lang="en-US" sz="1400" dirty="0" smtClean="0">
                <a:solidFill>
                  <a:prstClr val="black"/>
                </a:solidFill>
                <a:latin typeface="Calibri" pitchFamily="34" charset="0"/>
              </a:rPr>
              <a:t>Angers, France</a:t>
            </a:r>
            <a:r>
              <a:rPr lang="en-US" sz="1400" b="1" dirty="0" smtClean="0">
                <a:solidFill>
                  <a:prstClr val="black"/>
                </a:solidFill>
                <a:latin typeface="Calibri" pitchFamily="34" charset="0"/>
              </a:rPr>
              <a:t/>
            </a:r>
            <a:br>
              <a:rPr lang="en-US" sz="1400" b="1" dirty="0" smtClean="0">
                <a:solidFill>
                  <a:prstClr val="black"/>
                </a:solidFill>
                <a:latin typeface="Calibri" pitchFamily="34" charset="0"/>
              </a:rPr>
            </a:br>
            <a:r>
              <a:rPr lang="en-US" sz="1400" b="1" dirty="0" smtClean="0">
                <a:solidFill>
                  <a:prstClr val="black"/>
                </a:solidFill>
                <a:latin typeface="Calibri" pitchFamily="34" charset="0"/>
              </a:rPr>
              <a:t>Student Population: </a:t>
            </a:r>
            <a:r>
              <a:rPr lang="en-US" sz="1400" dirty="0" smtClean="0">
                <a:solidFill>
                  <a:prstClr val="black"/>
                </a:solidFill>
                <a:latin typeface="Calibri" pitchFamily="34" charset="0"/>
              </a:rPr>
              <a:t>13,000</a:t>
            </a:r>
            <a:r>
              <a:rPr lang="en-US" sz="1400" b="1" dirty="0" smtClean="0">
                <a:solidFill>
                  <a:prstClr val="black"/>
                </a:solidFill>
                <a:latin typeface="Calibri" pitchFamily="34" charset="0"/>
              </a:rPr>
              <a:t/>
            </a:r>
            <a:br>
              <a:rPr lang="en-US" sz="1400" b="1" dirty="0" smtClean="0">
                <a:solidFill>
                  <a:prstClr val="black"/>
                </a:solidFill>
                <a:latin typeface="Calibri" pitchFamily="34" charset="0"/>
              </a:rPr>
            </a:br>
            <a:r>
              <a:rPr lang="en-US" sz="1400" b="1" dirty="0" smtClean="0">
                <a:solidFill>
                  <a:prstClr val="black"/>
                </a:solidFill>
                <a:latin typeface="Calibri" pitchFamily="34" charset="0"/>
              </a:rPr>
              <a:t>International Student Population: </a:t>
            </a:r>
            <a:r>
              <a:rPr lang="en-US" sz="1400" dirty="0" smtClean="0">
                <a:solidFill>
                  <a:prstClr val="black"/>
                </a:solidFill>
                <a:latin typeface="Calibri" pitchFamily="34" charset="0"/>
              </a:rPr>
              <a:t>1, 500</a:t>
            </a:r>
          </a:p>
          <a:p>
            <a:r>
              <a:rPr lang="en-US" sz="1400" b="1" dirty="0" smtClean="0">
                <a:solidFill>
                  <a:prstClr val="black"/>
                </a:solidFill>
                <a:latin typeface="Calibri" pitchFamily="34" charset="0"/>
              </a:rPr>
              <a:t>Focus: </a:t>
            </a:r>
            <a:r>
              <a:rPr lang="en-US" sz="1400" dirty="0" smtClean="0">
                <a:solidFill>
                  <a:prstClr val="black"/>
                </a:solidFill>
                <a:latin typeface="Calibri" pitchFamily="34" charset="0"/>
              </a:rPr>
              <a:t>Languages, Fine Arts, Arts, Education, </a:t>
            </a:r>
          </a:p>
          <a:p>
            <a:r>
              <a:rPr lang="en-US" sz="1400" dirty="0" smtClean="0">
                <a:solidFill>
                  <a:prstClr val="black"/>
                </a:solidFill>
                <a:latin typeface="Calibri" pitchFamily="34" charset="0"/>
              </a:rPr>
              <a:t>Management, Science, Theology</a:t>
            </a:r>
            <a:r>
              <a:rPr lang="en-US" sz="1400" b="1" dirty="0" smtClean="0">
                <a:solidFill>
                  <a:prstClr val="black"/>
                </a:solidFill>
                <a:latin typeface="Calibri" pitchFamily="34" charset="0"/>
              </a:rPr>
              <a:t/>
            </a:r>
            <a:br>
              <a:rPr lang="en-US" sz="1400" b="1" dirty="0" smtClean="0">
                <a:solidFill>
                  <a:prstClr val="black"/>
                </a:solidFill>
                <a:latin typeface="Calibri" pitchFamily="34" charset="0"/>
              </a:rPr>
            </a:br>
            <a:r>
              <a:rPr lang="en-US" sz="1400" b="1" dirty="0" smtClean="0">
                <a:solidFill>
                  <a:prstClr val="black"/>
                </a:solidFill>
                <a:latin typeface="Calibri" pitchFamily="34" charset="0"/>
              </a:rPr>
              <a:t>Language of Instruction:  </a:t>
            </a:r>
            <a:r>
              <a:rPr lang="en-US" sz="1400" dirty="0" smtClean="0">
                <a:solidFill>
                  <a:prstClr val="black"/>
                </a:solidFill>
                <a:latin typeface="Calibri" pitchFamily="34" charset="0"/>
              </a:rPr>
              <a:t>French</a:t>
            </a:r>
          </a:p>
        </p:txBody>
      </p:sp>
      <p:sp>
        <p:nvSpPr>
          <p:cNvPr id="4098" name="Rectangle 2"/>
          <p:cNvSpPr>
            <a:spLocks noChangeArrowheads="1"/>
          </p:cNvSpPr>
          <p:nvPr/>
        </p:nvSpPr>
        <p:spPr bwMode="auto">
          <a:xfrm>
            <a:off x="3276600" y="4389269"/>
            <a:ext cx="3384889" cy="1954381"/>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600" b="1" dirty="0" smtClean="0">
                <a:solidFill>
                  <a:srgbClr val="000000"/>
                </a:solidFill>
                <a:latin typeface="Calibri" pitchFamily="34" charset="0"/>
                <a:ea typeface="Times New Roman" pitchFamily="18" charset="0"/>
                <a:hlinkClick r:id="rId2"/>
              </a:rPr>
              <a:t>CENTRE INTERNATIONAL D’ETUDES FRANCAISES (CIDEF) at UCO</a:t>
            </a:r>
            <a:endParaRPr lang="en-US" sz="1600" b="1" dirty="0" smtClean="0">
              <a:solidFill>
                <a:srgbClr val="000000"/>
              </a:solidFill>
              <a:latin typeface="Calibri" pitchFamily="34" charset="0"/>
              <a:ea typeface="Times New Roman" pitchFamily="18" charset="0"/>
            </a:endParaRPr>
          </a:p>
          <a:p>
            <a:pPr fontAlgn="base">
              <a:spcBef>
                <a:spcPct val="0"/>
              </a:spcBef>
              <a:spcAft>
                <a:spcPct val="0"/>
              </a:spcAft>
            </a:pPr>
            <a:endParaRPr lang="en-US" sz="500" dirty="0" smtClean="0">
              <a:solidFill>
                <a:prstClr val="black"/>
              </a:solidFill>
              <a:latin typeface="Arial" pitchFamily="34" charset="0"/>
            </a:endParaRPr>
          </a:p>
          <a:p>
            <a:pPr eaLnBrk="0" fontAlgn="base" hangingPunct="0">
              <a:spcBef>
                <a:spcPct val="0"/>
              </a:spcBef>
              <a:spcAft>
                <a:spcPct val="0"/>
              </a:spcAft>
            </a:pPr>
            <a:r>
              <a:rPr lang="en-US" sz="1400" b="1" dirty="0" smtClean="0">
                <a:solidFill>
                  <a:srgbClr val="000000"/>
                </a:solidFill>
                <a:latin typeface="Calibri" pitchFamily="34" charset="0"/>
                <a:ea typeface="Times New Roman" pitchFamily="18" charset="0"/>
              </a:rPr>
              <a:t>International Student Population: </a:t>
            </a:r>
            <a:r>
              <a:rPr lang="en-US" sz="1400" dirty="0" smtClean="0">
                <a:solidFill>
                  <a:srgbClr val="000000"/>
                </a:solidFill>
                <a:latin typeface="Calibri" pitchFamily="34" charset="0"/>
                <a:ea typeface="Times New Roman" pitchFamily="18" charset="0"/>
              </a:rPr>
              <a:t>1, 500</a:t>
            </a:r>
            <a:r>
              <a:rPr lang="en-US" sz="1400" b="1" dirty="0" smtClean="0">
                <a:solidFill>
                  <a:srgbClr val="000000"/>
                </a:solidFill>
                <a:latin typeface="Calibri" pitchFamily="34" charset="0"/>
                <a:ea typeface="Times New Roman" pitchFamily="18" charset="0"/>
              </a:rPr>
              <a:t/>
            </a:r>
            <a:br>
              <a:rPr lang="en-US" sz="1400" b="1" dirty="0" smtClean="0">
                <a:solidFill>
                  <a:srgbClr val="000000"/>
                </a:solidFill>
                <a:latin typeface="Calibri" pitchFamily="34" charset="0"/>
                <a:ea typeface="Times New Roman" pitchFamily="18" charset="0"/>
              </a:rPr>
            </a:br>
            <a:r>
              <a:rPr lang="en-US" sz="1400" b="1" dirty="0" smtClean="0">
                <a:solidFill>
                  <a:srgbClr val="000000"/>
                </a:solidFill>
                <a:latin typeface="Calibri" pitchFamily="34" charset="0"/>
                <a:ea typeface="Times New Roman" pitchFamily="18" charset="0"/>
              </a:rPr>
              <a:t>Focus: </a:t>
            </a:r>
            <a:r>
              <a:rPr lang="en-US" sz="1400" dirty="0" smtClean="0">
                <a:solidFill>
                  <a:srgbClr val="000000"/>
                </a:solidFill>
                <a:latin typeface="Calibri" pitchFamily="34" charset="0"/>
                <a:ea typeface="Times New Roman" pitchFamily="18" charset="0"/>
              </a:rPr>
              <a:t>French language, literature and Culture.  Includes some history, political </a:t>
            </a:r>
            <a:endParaRPr lang="en-US" sz="500" dirty="0" smtClean="0">
              <a:solidFill>
                <a:prstClr val="black"/>
              </a:solidFill>
              <a:latin typeface="Arial" pitchFamily="34" charset="0"/>
            </a:endParaRPr>
          </a:p>
          <a:p>
            <a:pPr eaLnBrk="0" fontAlgn="base" hangingPunct="0">
              <a:spcBef>
                <a:spcPct val="0"/>
              </a:spcBef>
              <a:spcAft>
                <a:spcPct val="0"/>
              </a:spcAft>
            </a:pPr>
            <a:r>
              <a:rPr lang="en-US" sz="1400" dirty="0" smtClean="0">
                <a:solidFill>
                  <a:srgbClr val="000000"/>
                </a:solidFill>
                <a:latin typeface="Calibri" pitchFamily="34" charset="0"/>
                <a:ea typeface="Times New Roman" pitchFamily="18" charset="0"/>
              </a:rPr>
              <a:t>science, philosophy, sociology and anthropology courses.</a:t>
            </a:r>
            <a:r>
              <a:rPr lang="en-US" sz="1400" b="1" dirty="0" smtClean="0">
                <a:solidFill>
                  <a:srgbClr val="000000"/>
                </a:solidFill>
                <a:latin typeface="Calibri" pitchFamily="34" charset="0"/>
                <a:ea typeface="Times New Roman" pitchFamily="18" charset="0"/>
              </a:rPr>
              <a:t/>
            </a:r>
            <a:br>
              <a:rPr lang="en-US" sz="1400" b="1" dirty="0" smtClean="0">
                <a:solidFill>
                  <a:srgbClr val="000000"/>
                </a:solidFill>
                <a:latin typeface="Calibri" pitchFamily="34" charset="0"/>
                <a:ea typeface="Times New Roman" pitchFamily="18" charset="0"/>
              </a:rPr>
            </a:br>
            <a:r>
              <a:rPr lang="en-US" sz="1400" b="1" dirty="0" smtClean="0">
                <a:solidFill>
                  <a:srgbClr val="000000"/>
                </a:solidFill>
                <a:latin typeface="Calibri" pitchFamily="34" charset="0"/>
                <a:ea typeface="Times New Roman" pitchFamily="18" charset="0"/>
              </a:rPr>
              <a:t>Language: </a:t>
            </a:r>
            <a:r>
              <a:rPr lang="en-US" sz="1400" dirty="0" smtClean="0">
                <a:solidFill>
                  <a:srgbClr val="000000"/>
                </a:solidFill>
                <a:latin typeface="Calibri" pitchFamily="34" charset="0"/>
                <a:ea typeface="Times New Roman" pitchFamily="18" charset="0"/>
              </a:rPr>
              <a:t>French</a:t>
            </a:r>
            <a:endParaRPr lang="en-US" sz="2000" dirty="0" smtClean="0">
              <a:solidFill>
                <a:prstClr val="black"/>
              </a:solidFill>
              <a:latin typeface="Arial" pitchFamily="34" charset="0"/>
            </a:endParaRPr>
          </a:p>
        </p:txBody>
      </p:sp>
      <p:pic>
        <p:nvPicPr>
          <p:cNvPr id="6" name="Picture 5" descr="map_loire.gif"/>
          <p:cNvPicPr/>
          <p:nvPr/>
        </p:nvPicPr>
        <p:blipFill>
          <a:blip r:embed="rId3" cstate="print"/>
          <a:stretch>
            <a:fillRect/>
          </a:stretch>
        </p:blipFill>
        <p:spPr>
          <a:xfrm>
            <a:off x="4724400" y="533399"/>
            <a:ext cx="3752850" cy="3459425"/>
          </a:xfrm>
          <a:prstGeom prst="rect">
            <a:avLst/>
          </a:prstGeom>
        </p:spPr>
      </p:pic>
      <p:pic>
        <p:nvPicPr>
          <p:cNvPr id="7" name="Picture 6" descr="Chateuax Angers.jpg"/>
          <p:cNvPicPr/>
          <p:nvPr/>
        </p:nvPicPr>
        <p:blipFill>
          <a:blip r:embed="rId4" cstate="print"/>
          <a:stretch>
            <a:fillRect/>
          </a:stretch>
        </p:blipFill>
        <p:spPr>
          <a:xfrm>
            <a:off x="278027" y="4503816"/>
            <a:ext cx="2895599" cy="1847850"/>
          </a:xfrm>
          <a:prstGeom prst="rect">
            <a:avLst/>
          </a:prstGeom>
        </p:spPr>
      </p:pic>
      <p:pic>
        <p:nvPicPr>
          <p:cNvPr id="9" name="Picture 8" descr="AngerPicture.jpg"/>
          <p:cNvPicPr/>
          <p:nvPr/>
        </p:nvPicPr>
        <p:blipFill>
          <a:blip r:embed="rId5" cstate="print"/>
          <a:stretch>
            <a:fillRect/>
          </a:stretch>
        </p:blipFill>
        <p:spPr>
          <a:xfrm>
            <a:off x="6781800" y="4846716"/>
            <a:ext cx="1981126" cy="1504950"/>
          </a:xfrm>
          <a:prstGeom prst="rect">
            <a:avLst/>
          </a:prstGeom>
        </p:spPr>
      </p:pic>
      <p:cxnSp>
        <p:nvCxnSpPr>
          <p:cNvPr id="4" name="Straight Arrow Connector 3"/>
          <p:cNvCxnSpPr/>
          <p:nvPr/>
        </p:nvCxnSpPr>
        <p:spPr>
          <a:xfrm flipV="1">
            <a:off x="4800600" y="2460593"/>
            <a:ext cx="1151784" cy="3751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9499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05946" y="1599381"/>
            <a:ext cx="8620898" cy="4647191"/>
            <a:chOff x="370702" y="1790340"/>
            <a:chExt cx="8620898" cy="4647191"/>
          </a:xfrm>
        </p:grpSpPr>
        <p:sp>
          <p:nvSpPr>
            <p:cNvPr id="2" name="Rectangle 1"/>
            <p:cNvSpPr/>
            <p:nvPr/>
          </p:nvSpPr>
          <p:spPr>
            <a:xfrm>
              <a:off x="395416" y="4724400"/>
              <a:ext cx="8443784" cy="954107"/>
            </a:xfrm>
            <a:prstGeom prst="rect">
              <a:avLst/>
            </a:prstGeom>
          </p:spPr>
          <p:txBody>
            <a:bodyPr wrap="square">
              <a:spAutoFit/>
            </a:bodyPr>
            <a:lstStyle/>
            <a:p>
              <a:r>
                <a:rPr lang="en-US" sz="1400" b="1" dirty="0"/>
                <a:t>Accommodations</a:t>
              </a:r>
            </a:p>
            <a:p>
              <a:r>
                <a:rPr lang="en-US" sz="1400" dirty="0"/>
                <a:t>The university housing services will arrange homestays for students on a semester program. Typically, the student will rent a room in a house belonging to a French family. The level of contact with the family will depend on the individuals involved.</a:t>
              </a:r>
            </a:p>
          </p:txBody>
        </p:sp>
        <p:sp>
          <p:nvSpPr>
            <p:cNvPr id="3" name="Rectangle 2"/>
            <p:cNvSpPr/>
            <p:nvPr/>
          </p:nvSpPr>
          <p:spPr>
            <a:xfrm>
              <a:off x="457200" y="1790340"/>
              <a:ext cx="8534400" cy="1692771"/>
            </a:xfrm>
            <a:prstGeom prst="rect">
              <a:avLst/>
            </a:prstGeom>
          </p:spPr>
          <p:txBody>
            <a:bodyPr wrap="square">
              <a:spAutoFit/>
            </a:bodyPr>
            <a:lstStyle/>
            <a:p>
              <a:r>
                <a:rPr lang="en-US" sz="1400" b="1" dirty="0"/>
                <a:t>Angers</a:t>
              </a:r>
            </a:p>
            <a:p>
              <a:r>
                <a:rPr lang="en-US" sz="1400" dirty="0"/>
                <a:t>Angers is the historic capital of the Anjou region in western France. A lively university town, Angers counts nearly 33,000 students among its 250,000 inhabitants. With its universities and textile mills, Angers has served as an important cultural and industrial center since the Middle Ages. The castles and wine cellars of the nearby Loire valley also contribute to the character of the region. Located only an hour and a half by train from Paris, Angers provides an excellent base from which to discover French culture. </a:t>
              </a:r>
              <a:r>
                <a:rPr lang="en-US" sz="2000" dirty="0"/>
                <a:t/>
              </a:r>
              <a:br>
                <a:rPr lang="en-US" sz="2000" dirty="0"/>
              </a:br>
              <a:endParaRPr lang="en-US" sz="2000" dirty="0"/>
            </a:p>
          </p:txBody>
        </p:sp>
        <p:sp>
          <p:nvSpPr>
            <p:cNvPr id="4" name="Rectangle 3"/>
            <p:cNvSpPr/>
            <p:nvPr/>
          </p:nvSpPr>
          <p:spPr>
            <a:xfrm>
              <a:off x="370702" y="3481617"/>
              <a:ext cx="8468498" cy="954107"/>
            </a:xfrm>
            <a:prstGeom prst="rect">
              <a:avLst/>
            </a:prstGeom>
          </p:spPr>
          <p:txBody>
            <a:bodyPr wrap="square">
              <a:spAutoFit/>
            </a:bodyPr>
            <a:lstStyle/>
            <a:p>
              <a:r>
                <a:rPr lang="en-US" sz="1400" b="1" dirty="0"/>
                <a:t>Student Life</a:t>
              </a:r>
            </a:p>
            <a:p>
              <a:r>
                <a:rPr lang="en-US" sz="1400" dirty="0"/>
                <a:t>Since the C.I.D.E.F. is situated on the campus of the </a:t>
              </a:r>
              <a:r>
                <a:rPr lang="en-US" sz="1400" dirty="0" err="1"/>
                <a:t>Université</a:t>
              </a:r>
              <a:r>
                <a:rPr lang="en-US" sz="1400" dirty="0"/>
                <a:t> </a:t>
              </a:r>
              <a:r>
                <a:rPr lang="en-US" sz="1400" dirty="0" err="1"/>
                <a:t>Catholique</a:t>
              </a:r>
              <a:r>
                <a:rPr lang="en-US" sz="1400" dirty="0"/>
                <a:t> de </a:t>
              </a:r>
              <a:r>
                <a:rPr lang="en-US" sz="1400" dirty="0" err="1"/>
                <a:t>l'Ouest</a:t>
              </a:r>
              <a:r>
                <a:rPr lang="en-US" sz="1400" dirty="0"/>
                <a:t>, KU students will have the opportunity to be in contact with French university students. Due to the number of students in Angers there are many student activities ranging from sports to music and theatre</a:t>
              </a:r>
              <a:r>
                <a:rPr lang="en-US" sz="1400" dirty="0" smtClean="0"/>
                <a:t>.</a:t>
              </a:r>
              <a:endParaRPr lang="en-US" sz="2000" dirty="0"/>
            </a:p>
          </p:txBody>
        </p:sp>
        <p:sp>
          <p:nvSpPr>
            <p:cNvPr id="6" name="TextBox 5"/>
            <p:cNvSpPr txBox="1"/>
            <p:nvPr/>
          </p:nvSpPr>
          <p:spPr>
            <a:xfrm>
              <a:off x="477795" y="5945088"/>
              <a:ext cx="8077200" cy="492443"/>
            </a:xfrm>
            <a:prstGeom prst="rect">
              <a:avLst/>
            </a:prstGeom>
            <a:noFill/>
          </p:spPr>
          <p:txBody>
            <a:bodyPr wrap="square" rtlCol="0">
              <a:spAutoFit/>
            </a:bodyPr>
            <a:lstStyle/>
            <a:p>
              <a:r>
                <a:rPr lang="en-US" sz="1400" b="1" dirty="0" smtClean="0"/>
                <a:t>Programs:    </a:t>
              </a:r>
              <a:r>
                <a:rPr lang="en-US" sz="1200" dirty="0" smtClean="0">
                  <a:hlinkClick r:id="rId2"/>
                </a:rPr>
                <a:t>http</a:t>
              </a:r>
              <a:r>
                <a:rPr lang="en-US" sz="1200" dirty="0">
                  <a:hlinkClick r:id="rId2"/>
                </a:rPr>
                <a:t>://</a:t>
              </a:r>
              <a:r>
                <a:rPr lang="en-US" sz="1200" dirty="0" smtClean="0">
                  <a:hlinkClick r:id="rId2"/>
                </a:rPr>
                <a:t>www.uco.fr/l-universite/facultes-instituts/centre-international-d-etudes-francaises-614.kjsp</a:t>
              </a:r>
              <a:endParaRPr lang="en-US" sz="1200" dirty="0" smtClean="0"/>
            </a:p>
            <a:p>
              <a:endParaRPr lang="en-US" sz="1200" dirty="0"/>
            </a:p>
          </p:txBody>
        </p:sp>
      </p:grpSp>
      <p:sp>
        <p:nvSpPr>
          <p:cNvPr id="8" name="Rectangle 7"/>
          <p:cNvSpPr/>
          <p:nvPr/>
        </p:nvSpPr>
        <p:spPr>
          <a:xfrm>
            <a:off x="1600200" y="1027674"/>
            <a:ext cx="6371966" cy="369332"/>
          </a:xfrm>
          <a:prstGeom prst="rect">
            <a:avLst/>
          </a:prstGeom>
        </p:spPr>
        <p:txBody>
          <a:bodyPr wrap="square">
            <a:spAutoFit/>
          </a:bodyPr>
          <a:lstStyle/>
          <a:p>
            <a:pPr fontAlgn="base">
              <a:spcBef>
                <a:spcPct val="0"/>
              </a:spcBef>
              <a:spcAft>
                <a:spcPct val="0"/>
              </a:spcAft>
            </a:pPr>
            <a:r>
              <a:rPr lang="en-US" b="1" dirty="0">
                <a:solidFill>
                  <a:srgbClr val="000000"/>
                </a:solidFill>
                <a:latin typeface="Calibri" pitchFamily="34" charset="0"/>
                <a:ea typeface="Times New Roman" pitchFamily="18" charset="0"/>
                <a:hlinkClick r:id="rId3"/>
              </a:rPr>
              <a:t>CENTRE INTERNATIONAL D’ETUDES FRANCAISES (CIDEF) at UCO</a:t>
            </a:r>
            <a:endParaRPr lang="en-US" b="1" dirty="0">
              <a:solidFill>
                <a:srgbClr val="000000"/>
              </a:solidFill>
              <a:latin typeface="Calibri" pitchFamily="34" charset="0"/>
              <a:ea typeface="Times New Roman" pitchFamily="18" charset="0"/>
            </a:endParaRPr>
          </a:p>
        </p:txBody>
      </p:sp>
    </p:spTree>
    <p:extLst>
      <p:ext uri="{BB962C8B-B14F-4D97-AF65-F5344CB8AC3E}">
        <p14:creationId xmlns:p14="http://schemas.microsoft.com/office/powerpoint/2010/main" val="85539376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7034</TotalTime>
  <Words>632</Words>
  <Application>Microsoft Macintosh PowerPoint</Application>
  <PresentationFormat>On-screen Show (4:3)</PresentationFormat>
  <Paragraphs>105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Information Session</vt:lpstr>
      <vt:lpstr>PowerPoint Presentation</vt:lpstr>
      <vt:lpstr>PowerPoint Presentation</vt:lpstr>
      <vt:lpstr>PowerPoint Presentation</vt:lpstr>
      <vt:lpstr>Study in France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Francis Xavier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Session</dc:title>
  <dc:creator>briley</dc:creator>
  <cp:lastModifiedBy>defaultuser</cp:lastModifiedBy>
  <cp:revision>145</cp:revision>
  <dcterms:created xsi:type="dcterms:W3CDTF">2009-09-29T14:12:28Z</dcterms:created>
  <dcterms:modified xsi:type="dcterms:W3CDTF">2014-11-05T18:45:00Z</dcterms:modified>
</cp:coreProperties>
</file>